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2" r:id="rId1"/>
  </p:sldMasterIdLst>
  <p:notesMasterIdLst>
    <p:notesMasterId r:id="rId39"/>
  </p:notesMasterIdLst>
  <p:sldIdLst>
    <p:sldId id="364" r:id="rId2"/>
    <p:sldId id="382" r:id="rId3"/>
    <p:sldId id="383" r:id="rId4"/>
    <p:sldId id="377" r:id="rId5"/>
    <p:sldId id="378" r:id="rId6"/>
    <p:sldId id="385" r:id="rId7"/>
    <p:sldId id="390" r:id="rId8"/>
    <p:sldId id="384" r:id="rId9"/>
    <p:sldId id="258" r:id="rId10"/>
    <p:sldId id="259" r:id="rId11"/>
    <p:sldId id="260" r:id="rId12"/>
    <p:sldId id="261" r:id="rId13"/>
    <p:sldId id="386" r:id="rId14"/>
    <p:sldId id="371" r:id="rId15"/>
    <p:sldId id="370" r:id="rId16"/>
    <p:sldId id="387" r:id="rId17"/>
    <p:sldId id="374" r:id="rId18"/>
    <p:sldId id="375" r:id="rId19"/>
    <p:sldId id="372" r:id="rId20"/>
    <p:sldId id="366" r:id="rId21"/>
    <p:sldId id="388" r:id="rId22"/>
    <p:sldId id="263" r:id="rId23"/>
    <p:sldId id="369" r:id="rId24"/>
    <p:sldId id="264" r:id="rId25"/>
    <p:sldId id="265" r:id="rId26"/>
    <p:sldId id="268" r:id="rId27"/>
    <p:sldId id="269" r:id="rId28"/>
    <p:sldId id="391" r:id="rId29"/>
    <p:sldId id="389" r:id="rId30"/>
    <p:sldId id="270" r:id="rId31"/>
    <p:sldId id="368" r:id="rId32"/>
    <p:sldId id="272" r:id="rId33"/>
    <p:sldId id="273" r:id="rId34"/>
    <p:sldId id="367" r:id="rId35"/>
    <p:sldId id="266" r:id="rId36"/>
    <p:sldId id="267" r:id="rId37"/>
    <p:sldId id="286" r:id="rId38"/>
  </p:sldIdLst>
  <p:sldSz cx="12192000" cy="6858000"/>
  <p:notesSz cx="6997700" cy="9194800"/>
  <p:embeddedFontLst>
    <p:embeddedFont>
      <p:font typeface="ＭＳ Ｐゴシック" panose="020B0600070205080204" pitchFamily="34" charset="-128"/>
      <p:regular r:id="rId40"/>
    </p:embeddedFont>
    <p:embeddedFont>
      <p:font typeface="Courier" panose="02070309020205020404" pitchFamily="49" charset="0"/>
      <p:regular r:id="rId41"/>
      <p:bold r:id="rId42"/>
      <p:italic r:id="rId43"/>
      <p:boldItalic r:id="rId44"/>
    </p:embeddedFont>
    <p:embeddedFont>
      <p:font typeface="FreightMicro Pro Book" panose="02000603020000020004" pitchFamily="2" charset="0"/>
      <p:regular r:id="rId45"/>
      <p:italic r:id="rId46"/>
    </p:embeddedFont>
    <p:embeddedFont>
      <p:font typeface="FreightMicro Pro Light" panose="02000603030000020004" pitchFamily="2" charset="0"/>
      <p:regular r:id="rId47"/>
      <p:italic r:id="rId48"/>
    </p:embeddedFont>
    <p:embeddedFont>
      <p:font typeface="FreightMicro Pro Medium" panose="02000603040000020004" pitchFamily="2" charset="0"/>
      <p:regular r:id="rId49"/>
      <p:italic r:id="rId50"/>
    </p:embeddedFont>
    <p:embeddedFont>
      <p:font typeface="Open Sans" pitchFamily="2" charset="0"/>
      <p:regular r:id="rId51"/>
      <p:bold r:id="rId52"/>
      <p:italic r:id="rId53"/>
      <p:boldItalic r:id="rId54"/>
    </p:embeddedFont>
    <p:embeddedFont>
      <p:font typeface="Open Sans Light" pitchFamily="2" charset="0"/>
      <p:regular r:id="rId55"/>
      <p:italic r:id="rId56"/>
    </p:embeddedFont>
    <p:embeddedFont>
      <p:font typeface="Source Code Pro" panose="020B0309030403020204" pitchFamily="34" charset="0"/>
      <p:regular r:id="rId57"/>
      <p:bold r:id="rId58"/>
      <p:italic r:id="rId59"/>
      <p:boldItalic r:id="rId60"/>
    </p:embeddedFont>
    <p:embeddedFont>
      <p:font typeface="Source Code Pro Light" panose="020B0309030403020204" pitchFamily="34" charset="0"/>
      <p:regular r:id="rId61"/>
      <p:italic r:id="rId62"/>
    </p:embeddedFont>
    <p:embeddedFont>
      <p:font typeface="Source Code Pro Medium" panose="020B0309030403020204" pitchFamily="34" charset="0"/>
      <p:regular r:id="rId63"/>
      <p:italic r:id="rId64"/>
    </p:embeddedFont>
    <p:embeddedFont>
      <p:font typeface="SourceCodePro-Light" panose="020B0309030403020204" pitchFamily="34"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96">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FE67F9-6B8D-4537-87E8-312A73754733}">
  <a:tblStyle styleId="{56FE67F9-6B8D-4537-87E8-312A7375473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EFF"/>
          </a:solidFill>
        </a:fill>
      </a:tcStyle>
    </a:wholeTbl>
    <a:band1H>
      <a:tcTxStyle/>
      <a:tcStyle>
        <a:tcBdr/>
        <a:fill>
          <a:solidFill>
            <a:srgbClr val="D1DBFE"/>
          </a:solidFill>
        </a:fill>
      </a:tcStyle>
    </a:band1H>
    <a:band2H>
      <a:tcTxStyle/>
      <a:tcStyle>
        <a:tcBdr/>
      </a:tcStyle>
    </a:band2H>
    <a:band1V>
      <a:tcTxStyle/>
      <a:tcStyle>
        <a:tcBdr/>
        <a:fill>
          <a:solidFill>
            <a:srgbClr val="D1DBF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96"/>
    <p:restoredTop sz="94720"/>
  </p:normalViewPr>
  <p:slideViewPr>
    <p:cSldViewPr snapToGrid="0">
      <p:cViewPr varScale="1">
        <p:scale>
          <a:sx n="210" d="100"/>
          <a:sy n="210" d="100"/>
        </p:scale>
        <p:origin x="184" y="28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96"/>
        <p:guide pos="22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3813" y="22225"/>
            <a:ext cx="3040063" cy="409575"/>
          </a:xfrm>
          <a:prstGeom prst="rect">
            <a:avLst/>
          </a:prstGeom>
          <a:noFill/>
          <a:ln>
            <a:noFill/>
          </a:ln>
        </p:spPr>
        <p:txBody>
          <a:bodyPr spcFirstLastPara="1" wrap="square" lIns="17150" tIns="0" rIns="17150" bIns="0" anchor="t"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83038" y="22225"/>
            <a:ext cx="3038475" cy="409575"/>
          </a:xfrm>
          <a:prstGeom prst="rect">
            <a:avLst/>
          </a:prstGeom>
          <a:noFill/>
          <a:ln>
            <a:noFill/>
          </a:ln>
        </p:spPr>
        <p:txBody>
          <a:bodyPr spcFirstLastPara="1" wrap="square" lIns="17150" tIns="0" rIns="17150" bIns="0" anchor="t" anchorCtr="0"/>
          <a:lstStyle>
            <a:lvl1pPr marR="0" lvl="0" algn="r"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ftr" idx="11"/>
          </p:nvPr>
        </p:nvSpPr>
        <p:spPr>
          <a:xfrm>
            <a:off x="-23813" y="8763000"/>
            <a:ext cx="3040063" cy="409575"/>
          </a:xfrm>
          <a:prstGeom prst="rect">
            <a:avLst/>
          </a:prstGeom>
          <a:noFill/>
          <a:ln>
            <a:noFill/>
          </a:ln>
        </p:spPr>
        <p:txBody>
          <a:bodyPr spcFirstLastPara="1" wrap="square" lIns="17150" tIns="0" rIns="17150" bIns="0" anchor="b"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sldNum" idx="12"/>
          </p:nvPr>
        </p:nvSpPr>
        <p:spPr>
          <a:xfrm>
            <a:off x="3983038" y="8763000"/>
            <a:ext cx="3038475" cy="409575"/>
          </a:xfrm>
          <a:prstGeom prst="rect">
            <a:avLst/>
          </a:prstGeom>
          <a:noFill/>
          <a:ln>
            <a:noFill/>
          </a:ln>
        </p:spPr>
        <p:txBody>
          <a:bodyPr spcFirstLastPara="1" wrap="square" lIns="17150" tIns="0" rIns="17150" bIns="0" anchor="b" anchorCtr="0">
            <a:noAutofit/>
          </a:bodyPr>
          <a:lstStyle/>
          <a:p>
            <a:pPr marL="0" marR="0" lvl="0" indent="0" algn="r" rtl="0">
              <a:spcBef>
                <a:spcPts val="0"/>
              </a:spcBef>
              <a:spcAft>
                <a:spcPts val="0"/>
              </a:spcAft>
              <a:buNone/>
            </a:pPr>
            <a:fld id="{00000000-1234-1234-1234-123412341234}" type="slidenum">
              <a:rPr lang="en-US" sz="900" b="0" i="1" u="none" strike="noStrike" cap="none">
                <a:solidFill>
                  <a:schemeClr val="dk1"/>
                </a:solidFill>
                <a:latin typeface="Times New Roman"/>
                <a:ea typeface="Times New Roman"/>
                <a:cs typeface="Times New Roman"/>
                <a:sym typeface="Times New Roman"/>
              </a:rPr>
              <a:t>‹#›</a:t>
            </a:fld>
            <a:endParaRPr sz="900" b="0" i="1" u="none" strike="noStrike" cap="none">
              <a:solidFill>
                <a:schemeClr val="dk1"/>
              </a:solidFill>
              <a:latin typeface="Times New Roman"/>
              <a:ea typeface="Times New Roman"/>
              <a:cs typeface="Times New Roman"/>
              <a:sym typeface="Times New Roman"/>
            </a:endParaRPr>
          </a:p>
        </p:txBody>
      </p:sp>
      <p:sp>
        <p:nvSpPr>
          <p:cNvPr id="7" name="Google Shape;7;n"/>
          <p:cNvSpPr/>
          <p:nvPr/>
        </p:nvSpPr>
        <p:spPr>
          <a:xfrm>
            <a:off x="3122613" y="8761413"/>
            <a:ext cx="752475" cy="249237"/>
          </a:xfrm>
          <a:prstGeom prst="rect">
            <a:avLst/>
          </a:prstGeom>
          <a:noFill/>
          <a:ln>
            <a:noFill/>
          </a:ln>
        </p:spPr>
        <p:txBody>
          <a:bodyPr spcFirstLastPara="1" wrap="square" lIns="88600" tIns="44300" rIns="88600" bIns="44300" anchor="t" anchorCtr="0">
            <a:noAutofit/>
          </a:bodyPr>
          <a:lstStyle/>
          <a:p>
            <a:pPr marL="0" marR="0" lvl="0" indent="0" algn="ctr" rtl="0">
              <a:lnSpc>
                <a:spcPct val="90000"/>
              </a:lnSpc>
              <a:spcBef>
                <a:spcPts val="0"/>
              </a:spcBef>
              <a:spcAft>
                <a:spcPts val="0"/>
              </a:spcAft>
              <a:buNone/>
            </a:pPr>
            <a:r>
              <a:rPr lang="en-US" sz="1200" b="0" i="0" u="none" strike="noStrike" cap="none">
                <a:solidFill>
                  <a:schemeClr val="dk1"/>
                </a:solidFill>
                <a:latin typeface="Arial"/>
                <a:ea typeface="Arial"/>
                <a:cs typeface="Arial"/>
                <a:sym typeface="Arial"/>
              </a:rPr>
              <a:t>Page </a:t>
            </a: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
        <p:nvSpPr>
          <p:cNvPr id="8" name="Google Shape;8;n"/>
          <p:cNvSpPr>
            <a:spLocks noGrp="1" noRot="1" noChangeAspect="1"/>
          </p:cNvSpPr>
          <p:nvPr>
            <p:ph type="sldImg" idx="3"/>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9" name="Google Shape;9;n"/>
          <p:cNvSpPr txBox="1">
            <a:spLocks noGrp="1"/>
          </p:cNvSpPr>
          <p:nvPr>
            <p:ph type="body" idx="1"/>
          </p:nvPr>
        </p:nvSpPr>
        <p:spPr>
          <a:xfrm>
            <a:off x="933450" y="4367213"/>
            <a:ext cx="5130800" cy="4137025"/>
          </a:xfrm>
          <a:prstGeom prst="rect">
            <a:avLst/>
          </a:prstGeom>
          <a:noFill/>
          <a:ln>
            <a:noFill/>
          </a:ln>
        </p:spPr>
        <p:txBody>
          <a:bodyPr spcFirstLastPara="1" wrap="square" lIns="92900" tIns="45725" rIns="92900" bIns="45725" anchor="t" anchorCtr="0"/>
          <a:lstStyle>
            <a:lvl1pPr marL="457200" marR="0" lvl="0"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910193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70" name="Google Shape;270;p8: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80" name="Google Shape;280;p9: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0: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dirty="0"/>
          </a:p>
        </p:txBody>
      </p:sp>
      <p:sp>
        <p:nvSpPr>
          <p:cNvPr id="291" name="Google Shape;291;p10: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3: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23" name="Google Shape;323;p13: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4: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33" name="Google Shape;333;p14: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5: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45" name="Google Shape;345;p15: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31</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78767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7: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67" name="Google Shape;367;p17: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80" name="Google Shape;380;p18: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2: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32" name="Google Shape;532;p32: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27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7: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61" name="Google Shape;261;p7: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230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03" name="Google Shape;303;p11: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13" name="Google Shape;313;p12: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1: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19" name="Google Shape;519;p31: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05" name="Google Shape;105;p3: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15" name="Google Shape;115;p4: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42" name="Google Shape;142;p5: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42" name="Google Shape;242;p6: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14</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73183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92" name="Google Shape;492;p28: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271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20</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3255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normAutofit/>
          </a:bodyPr>
          <a:lstStyle>
            <a:lvl1pPr>
              <a:defRPr sz="3600" baseline="0"/>
            </a:lvl1pPr>
          </a:lstStyle>
          <a:p>
            <a:r>
              <a:rPr lang="en-US" dirty="0"/>
              <a:t>Click to edit Master title style</a:t>
            </a:r>
          </a:p>
        </p:txBody>
      </p:sp>
      <p:sp>
        <p:nvSpPr>
          <p:cNvPr id="3" name="Content Placeholder 2"/>
          <p:cNvSpPr>
            <a:spLocks noGrp="1"/>
          </p:cNvSpPr>
          <p:nvPr>
            <p:ph idx="1"/>
          </p:nvPr>
        </p:nvSpPr>
        <p:spPr/>
        <p:txBody>
          <a:bodyPr/>
          <a:lstStyle>
            <a:lvl1pPr>
              <a:defRPr sz="28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8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4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4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0F574F4-9EA5-E09D-AA0C-48EE3C3246AC}"/>
              </a:ext>
            </a:extLst>
          </p:cNvPr>
          <p:cNvSpPr>
            <a:spLocks noGrp="1"/>
          </p:cNvSpPr>
          <p:nvPr>
            <p:ph type="ftr" sz="quarter" idx="10"/>
          </p:nvPr>
        </p:nvSpPr>
        <p:spPr>
          <a:xfrm>
            <a:off x="4038600" y="6434666"/>
            <a:ext cx="4572000" cy="303743"/>
          </a:xfrm>
        </p:spPr>
        <p:txBody>
          <a:bodyPr/>
          <a:lstStyle>
            <a:lvl1pPr>
              <a:defRPr b="0" i="0">
                <a:latin typeface="FreightMicro Pro Medium"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2673106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4" name="Footer Placeholder 3">
            <a:extLst>
              <a:ext uri="{FF2B5EF4-FFF2-40B4-BE49-F238E27FC236}">
                <a16:creationId xmlns:a16="http://schemas.microsoft.com/office/drawing/2014/main" id="{686DCF39-8489-B440-287B-604AF733C85B}"/>
              </a:ext>
            </a:extLst>
          </p:cNvPr>
          <p:cNvSpPr>
            <a:spLocks noGrp="1"/>
          </p:cNvSpPr>
          <p:nvPr>
            <p:ph type="ftr" sz="quarter" idx="10"/>
          </p:nvPr>
        </p:nvSpPr>
        <p:spPr>
          <a:xfrm>
            <a:off x="4038601" y="6500285"/>
            <a:ext cx="4348655" cy="273049"/>
          </a:xfrm>
        </p:spPr>
        <p:txBody>
          <a:bodyPr/>
          <a:lstStyle>
            <a:lvl1pPr>
              <a:defRPr b="0" i="0">
                <a:latin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3308391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ECA42F45-1436-E397-BC1C-20EF043ED087}"/>
              </a:ext>
            </a:extLst>
          </p:cNvPr>
          <p:cNvSpPr>
            <a:spLocks noGrp="1"/>
          </p:cNvSpPr>
          <p:nvPr>
            <p:ph type="ftr" sz="quarter" idx="10"/>
          </p:nvPr>
        </p:nvSpPr>
        <p:spPr>
          <a:xfrm>
            <a:off x="4038601" y="6483351"/>
            <a:ext cx="4348655" cy="365125"/>
          </a:xfrm>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884892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00"/>
            <a:ext cx="10261600" cy="736600"/>
          </a:xfrm>
        </p:spPr>
        <p:txBody>
          <a:bodyPr/>
          <a:lstStyle>
            <a:lvl1pPr>
              <a:defRPr sz="2800" baseline="0"/>
            </a:lvl1pPr>
          </a:lstStyle>
          <a:p>
            <a:r>
              <a:rPr lang="en-US" dirty="0"/>
              <a:t>Click to edit Master title style</a:t>
            </a:r>
          </a:p>
        </p:txBody>
      </p:sp>
      <p:sp>
        <p:nvSpPr>
          <p:cNvPr id="3" name="Text Placeholder 2"/>
          <p:cNvSpPr>
            <a:spLocks noGrp="1"/>
          </p:cNvSpPr>
          <p:nvPr>
            <p:ph type="body" sz="half" idx="1"/>
          </p:nvPr>
        </p:nvSpPr>
        <p:spPr>
          <a:xfrm>
            <a:off x="533400" y="1066800"/>
            <a:ext cx="535940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6096000" y="1066801"/>
            <a:ext cx="5562600" cy="2552700"/>
          </a:xfrm>
        </p:spPr>
        <p:txBody>
          <a:bodyPr/>
          <a:lstStyle>
            <a:lvl1pPr>
              <a:defRPr sz="2667"/>
            </a:lvl1pPr>
            <a:lvl2pPr>
              <a:defRPr sz="2667"/>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6096000" y="3771901"/>
            <a:ext cx="5562600" cy="2552700"/>
          </a:xfrm>
        </p:spPr>
        <p:txBody>
          <a:bodyPr/>
          <a:lstStyle>
            <a:lvl1pPr>
              <a:defRPr sz="2667"/>
            </a:lvl1pPr>
            <a:lvl2pPr>
              <a:defRPr sz="2667"/>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09B8C7DD-E937-7C7A-0125-F53589ECA244}"/>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871714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1320800" y="1143007"/>
            <a:ext cx="9855200" cy="3584575"/>
          </a:xfrm>
        </p:spPr>
        <p:txBody>
          <a:bodyPr/>
          <a:lstStyle>
            <a:lvl1pPr marL="0" indent="0">
              <a:buNone/>
              <a:defRPr sz="1351"/>
            </a:lvl1pPr>
            <a:lvl2pPr marL="192877" indent="0">
              <a:buNone/>
              <a:defRPr sz="1181"/>
            </a:lvl2pPr>
            <a:lvl3pPr marL="385753" indent="0">
              <a:buNone/>
              <a:defRPr sz="1013"/>
            </a:lvl3pPr>
            <a:lvl4pPr marL="578630" indent="0">
              <a:buNone/>
              <a:defRPr sz="844"/>
            </a:lvl4pPr>
            <a:lvl5pPr marL="771506" indent="0">
              <a:buNone/>
              <a:defRPr sz="844"/>
            </a:lvl5pPr>
            <a:lvl6pPr marL="964383" indent="0">
              <a:buNone/>
              <a:defRPr sz="844"/>
            </a:lvl6pPr>
            <a:lvl7pPr marL="1157259" indent="0">
              <a:buNone/>
              <a:defRPr sz="844"/>
            </a:lvl7pPr>
            <a:lvl8pPr marL="1350136" indent="0">
              <a:buNone/>
              <a:defRPr sz="844"/>
            </a:lvl8pPr>
            <a:lvl9pPr marL="1543012" indent="0">
              <a:buNone/>
              <a:defRPr sz="844"/>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591"/>
            </a:lvl1pPr>
            <a:lvl2pPr marL="192877" indent="0">
              <a:buNone/>
              <a:defRPr sz="507"/>
            </a:lvl2pPr>
            <a:lvl3pPr marL="385753" indent="0">
              <a:buNone/>
              <a:defRPr sz="421"/>
            </a:lvl3pPr>
            <a:lvl4pPr marL="578630" indent="0">
              <a:buNone/>
              <a:defRPr sz="380"/>
            </a:lvl4pPr>
            <a:lvl5pPr marL="771506" indent="0">
              <a:buNone/>
              <a:defRPr sz="380"/>
            </a:lvl5pPr>
            <a:lvl6pPr marL="964383" indent="0">
              <a:buNone/>
              <a:defRPr sz="380"/>
            </a:lvl6pPr>
            <a:lvl7pPr marL="1157259" indent="0">
              <a:buNone/>
              <a:defRPr sz="380"/>
            </a:lvl7pPr>
            <a:lvl8pPr marL="1350136" indent="0">
              <a:buNone/>
              <a:defRPr sz="380"/>
            </a:lvl8pPr>
            <a:lvl9pPr marL="1543012" indent="0">
              <a:buNone/>
              <a:defRPr sz="380"/>
            </a:lvl9pPr>
          </a:lstStyle>
          <a:p>
            <a:pPr lvl="0"/>
            <a:r>
              <a:rPr lang="en-US"/>
              <a:t>Click to edit Master text styles</a:t>
            </a:r>
          </a:p>
        </p:txBody>
      </p:sp>
      <p:sp>
        <p:nvSpPr>
          <p:cNvPr id="6" name="Footer Placeholder 5">
            <a:extLst>
              <a:ext uri="{FF2B5EF4-FFF2-40B4-BE49-F238E27FC236}">
                <a16:creationId xmlns:a16="http://schemas.microsoft.com/office/drawing/2014/main" id="{BFA8BDE8-F90A-0148-46CF-5751E5EEBD98}"/>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3196673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B8EDAE3B-4F9B-E1D9-6A36-666A736E6FC0}"/>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504204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228600"/>
            <a:ext cx="10260960" cy="736200"/>
          </a:xfrm>
          <a:prstGeom prst="rect">
            <a:avLst/>
          </a:prstGeom>
        </p:spPr>
        <p:txBody>
          <a:bodyPr lIns="0" tIns="0" rIns="0" bIns="0" anchor="ctr"/>
          <a:lstStyle>
            <a:lvl1pPr>
              <a:defRPr b="0" i="0">
                <a:latin typeface="Open Sans Light"/>
              </a:defRPr>
            </a:lvl1pPr>
          </a:lstStyle>
          <a:p>
            <a:endParaRPr lang="en-US" sz="788" b="0" strike="noStrike" spc="-1" dirty="0">
              <a:solidFill>
                <a:srgbClr val="000000"/>
              </a:solidFill>
              <a:uFill>
                <a:solidFill>
                  <a:srgbClr val="FFFFFF"/>
                </a:solidFill>
              </a:uFill>
              <a:latin typeface="Arial"/>
            </a:endParaRPr>
          </a:p>
        </p:txBody>
      </p:sp>
      <p:sp>
        <p:nvSpPr>
          <p:cNvPr id="51" name="PlaceHolder 2"/>
          <p:cNvSpPr>
            <a:spLocks noGrp="1"/>
          </p:cNvSpPr>
          <p:nvPr>
            <p:ph type="subTitle"/>
          </p:nvPr>
        </p:nvSpPr>
        <p:spPr>
          <a:xfrm>
            <a:off x="914400" y="1066680"/>
            <a:ext cx="10159680" cy="5257440"/>
          </a:xfrm>
          <a:prstGeom prst="rect">
            <a:avLst/>
          </a:prstGeom>
        </p:spPr>
        <p:txBody>
          <a:bodyPr lIns="0" tIns="0" rIns="0" bIns="0" anchor="ctr"/>
          <a:lstStyle>
            <a:lvl1pPr>
              <a:defRPr b="0" i="0">
                <a:latin typeface="Open Sans Light"/>
              </a:defRPr>
            </a:lvl1pPr>
          </a:lstStyle>
          <a:p>
            <a:pPr algn="ctr"/>
            <a:endParaRPr lang="en-US" sz="1800" b="0" strike="noStrike" spc="-1" dirty="0">
              <a:solidFill>
                <a:srgbClr val="000000"/>
              </a:solidFill>
              <a:uFill>
                <a:solidFill>
                  <a:srgbClr val="FFFFFF"/>
                </a:solidFill>
              </a:uFill>
              <a:latin typeface="Arial"/>
            </a:endParaRPr>
          </a:p>
        </p:txBody>
      </p:sp>
      <p:sp>
        <p:nvSpPr>
          <p:cNvPr id="3" name="Footer Placeholder 2">
            <a:extLst>
              <a:ext uri="{FF2B5EF4-FFF2-40B4-BE49-F238E27FC236}">
                <a16:creationId xmlns:a16="http://schemas.microsoft.com/office/drawing/2014/main" id="{87452491-A029-4B13-92F1-12DB3B77C8B1}"/>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3629343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IT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1852-78FC-D3F3-C972-F219664A4F94}"/>
              </a:ext>
            </a:extLst>
          </p:cNvPr>
          <p:cNvSpPr>
            <a:spLocks noGrp="1"/>
          </p:cNvSpPr>
          <p:nvPr>
            <p:ph type="title" hasCustomPrompt="1"/>
          </p:nvPr>
        </p:nvSpPr>
        <p:spPr/>
        <p:txBody>
          <a:bodyPr/>
          <a:lstStyle/>
          <a:p>
            <a:r>
              <a:rPr lang="en-US" dirty="0"/>
              <a:t>CITN</a:t>
            </a:r>
          </a:p>
        </p:txBody>
      </p:sp>
      <p:sp>
        <p:nvSpPr>
          <p:cNvPr id="5" name="Text Placeholder 4">
            <a:extLst>
              <a:ext uri="{FF2B5EF4-FFF2-40B4-BE49-F238E27FC236}">
                <a16:creationId xmlns:a16="http://schemas.microsoft.com/office/drawing/2014/main" id="{997D5024-0F78-8518-088C-2091FD4977F0}"/>
              </a:ext>
            </a:extLst>
          </p:cNvPr>
          <p:cNvSpPr>
            <a:spLocks noGrp="1"/>
          </p:cNvSpPr>
          <p:nvPr>
            <p:ph type="body" sz="quarter" idx="11"/>
          </p:nvPr>
        </p:nvSpPr>
        <p:spPr>
          <a:xfrm>
            <a:off x="381000" y="1066800"/>
            <a:ext cx="7924800" cy="5257800"/>
          </a:xfrm>
        </p:spPr>
        <p:txBody>
          <a:bodyPr>
            <a:normAutofit/>
          </a:bodyPr>
          <a:lstStyle>
            <a:lvl1pPr marL="0" indent="0" algn="just">
              <a:buNone/>
              <a:defRPr sz="2000"/>
            </a:lvl1pPr>
            <a:lvl2pPr marL="192877" indent="0" algn="just">
              <a:buNone/>
              <a:defRPr/>
            </a:lvl2pPr>
            <a:lvl3pPr marL="385753" indent="0" algn="just">
              <a:buNone/>
              <a:defRPr/>
            </a:lvl3pPr>
            <a:lvl4pPr marL="578630" indent="0" algn="just">
              <a:buNone/>
              <a:defRPr/>
            </a:lvl4pPr>
            <a:lvl5pPr marL="771506" indent="0" algn="just">
              <a:buNone/>
              <a:defRPr/>
            </a:lvl5pPr>
          </a:lstStyle>
          <a:p>
            <a:pPr lvl="0"/>
            <a:r>
              <a:rPr lang="en-US" dirty="0"/>
              <a:t>Click to edit Master text styles</a:t>
            </a:r>
          </a:p>
          <a:p>
            <a:pPr lvl="0"/>
            <a:r>
              <a:rPr lang="en-US" dirty="0"/>
              <a:t>Second level</a:t>
            </a:r>
          </a:p>
        </p:txBody>
      </p:sp>
      <p:sp>
        <p:nvSpPr>
          <p:cNvPr id="7" name="Picture Placeholder 6">
            <a:extLst>
              <a:ext uri="{FF2B5EF4-FFF2-40B4-BE49-F238E27FC236}">
                <a16:creationId xmlns:a16="http://schemas.microsoft.com/office/drawing/2014/main" id="{908115F0-EE99-B62A-B436-CE068D384E25}"/>
              </a:ext>
            </a:extLst>
          </p:cNvPr>
          <p:cNvSpPr>
            <a:spLocks noGrp="1"/>
          </p:cNvSpPr>
          <p:nvPr>
            <p:ph type="pic" sz="quarter" idx="12"/>
          </p:nvPr>
        </p:nvSpPr>
        <p:spPr>
          <a:xfrm>
            <a:off x="8458200" y="152400"/>
            <a:ext cx="3276600" cy="2286000"/>
          </a:xfrm>
        </p:spPr>
        <p:txBody>
          <a:bodyPr/>
          <a:lstStyle/>
          <a:p>
            <a:endParaRPr lang="en-US"/>
          </a:p>
        </p:txBody>
      </p:sp>
      <p:sp>
        <p:nvSpPr>
          <p:cNvPr id="6" name="Footer Placeholder 5">
            <a:extLst>
              <a:ext uri="{FF2B5EF4-FFF2-40B4-BE49-F238E27FC236}">
                <a16:creationId xmlns:a16="http://schemas.microsoft.com/office/drawing/2014/main" id="{F3DAD039-3F0B-EE63-8523-7285720D1B2D}"/>
              </a:ext>
            </a:extLst>
          </p:cNvPr>
          <p:cNvSpPr>
            <a:spLocks noGrp="1"/>
          </p:cNvSpPr>
          <p:nvPr>
            <p:ph type="ftr" sz="quarter" idx="13"/>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155039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533400" y="1066800"/>
            <a:ext cx="8763000" cy="2514600"/>
          </a:xfrm>
        </p:spPr>
        <p:txBody>
          <a:bodyPr/>
          <a:lstStyle>
            <a:lvl1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18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3733800"/>
            <a:ext cx="8763000" cy="2514600"/>
          </a:xfrm>
        </p:spPr>
        <p:txBody>
          <a:bodyPr/>
          <a:lstStyle>
            <a:lvl1pPr marL="0" indent="0">
              <a:buNone/>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254085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0" y="0"/>
            <a:ext cx="12192000" cy="9144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0C6EE0E2-0155-74C7-B124-ACD06804185E}"/>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1922968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B8EDAE3B-4F9B-E1D9-6A36-666A736E6FC0}"/>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93825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rgbClr val="FBBA0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760" b="0" i="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55685" name="Rectangle 5"/>
          <p:cNvSpPr>
            <a:spLocks noGrp="1" noChangeArrowheads="1"/>
          </p:cNvSpPr>
          <p:nvPr>
            <p:ph type="ctrTitle"/>
          </p:nvPr>
        </p:nvSpPr>
        <p:spPr>
          <a:xfrm>
            <a:off x="1983828" y="2153805"/>
            <a:ext cx="8458200" cy="1470025"/>
          </a:xfrm>
          <a:noFill/>
        </p:spPr>
        <p:txBody>
          <a:bodyPr lIns="457200" rIns="457200">
            <a:normAutofit/>
          </a:bodyPr>
          <a:lstStyle>
            <a:lvl1pPr algn="ctr">
              <a:defRPr sz="3733" b="0" i="0" baseline="0">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2566131" y="3908993"/>
            <a:ext cx="7543800" cy="990600"/>
          </a:xfrm>
        </p:spPr>
        <p:txBody>
          <a:bodyPr/>
          <a:lstStyle>
            <a:lvl1pPr marL="0" indent="0" algn="ctr">
              <a:buFontTx/>
              <a:buNone/>
              <a:defRPr sz="3200" b="0" i="0">
                <a:solidFill>
                  <a:schemeClr val="bg1"/>
                </a:solidFill>
                <a:latin typeface="FreightMicro Pro Book" panose="02000603020000020004" pitchFamily="2" charset="0"/>
              </a:defRPr>
            </a:lvl1pPr>
          </a:lstStyle>
          <a:p>
            <a:r>
              <a:rPr lang="en-US" dirty="0"/>
              <a:t>Click to edit Master subtitle style</a:t>
            </a:r>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426131" y="382588"/>
            <a:ext cx="11232469"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4800" b="0" i="0" kern="0" baseline="0" dirty="0">
                <a:solidFill>
                  <a:schemeClr val="accent1"/>
                </a:solidFill>
                <a:latin typeface="FreightMicro Pro Book" panose="02000603020000020004" pitchFamily="2" charset="0"/>
              </a:rPr>
              <a:t>Computational Structures in Data Science</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7" y="2584177"/>
            <a:ext cx="184731" cy="213585"/>
          </a:xfrm>
          <a:prstGeom prst="rect">
            <a:avLst/>
          </a:prstGeom>
          <a:noFill/>
        </p:spPr>
        <p:txBody>
          <a:bodyPr wrap="none" rtlCol="0">
            <a:spAutoFit/>
          </a:bodyPr>
          <a:lstStyle/>
          <a:p>
            <a:endParaRPr lang="en-US" sz="788" b="0" i="0">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7" name="Picture 6" descr="A black and white logo&#10;&#10;Description automatically generated">
            <a:extLst>
              <a:ext uri="{FF2B5EF4-FFF2-40B4-BE49-F238E27FC236}">
                <a16:creationId xmlns:a16="http://schemas.microsoft.com/office/drawing/2014/main" id="{36936D33-9916-57D9-FB99-897ADE096A99}"/>
              </a:ext>
            </a:extLst>
          </p:cNvPr>
          <p:cNvPicPr>
            <a:picLocks noChangeAspect="1"/>
          </p:cNvPicPr>
          <p:nvPr userDrawn="1"/>
        </p:nvPicPr>
        <p:blipFill>
          <a:blip r:embed="rId2"/>
          <a:stretch>
            <a:fillRect/>
          </a:stretch>
        </p:blipFill>
        <p:spPr>
          <a:xfrm>
            <a:off x="5209628" y="5211824"/>
            <a:ext cx="2006600" cy="800100"/>
          </a:xfrm>
          <a:prstGeom prst="rect">
            <a:avLst/>
          </a:prstGeom>
        </p:spPr>
      </p:pic>
      <p:pic>
        <p:nvPicPr>
          <p:cNvPr id="2" name="Picture 2" descr="cc logo">
            <a:extLst>
              <a:ext uri="{FF2B5EF4-FFF2-40B4-BE49-F238E27FC236}">
                <a16:creationId xmlns:a16="http://schemas.microsoft.com/office/drawing/2014/main" id="{EAA7962C-3F43-B61B-C295-5CC1C54FC6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192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457D5436-895F-5C14-E7A6-60F66909094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8768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990FD94-67AA-9E61-5E4B-22B79FFC1B9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 y="64112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6AA5D1F-1908-7A27-D303-E300596211A5}"/>
              </a:ext>
              <a:ext uri="{C183D7F6-B498-43B3-948B-1728B52AA6E4}">
                <adec:decorative xmlns:adec="http://schemas.microsoft.com/office/drawing/2017/decorative" val="1"/>
              </a:ext>
            </a:extLst>
          </p:cNvPr>
          <p:cNvPicPr>
            <a:picLocks noChangeAspect="1" noChangeArrowheads="1"/>
          </p:cNvPicPr>
          <p:nvPr userDrawn="1"/>
        </p:nvPicPr>
        <p:blipFill>
          <a:blip r:embed="rId6">
            <a:alphaModFix/>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219200" y="6408596"/>
            <a:ext cx="304800" cy="304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727CECC5-A838-52DB-E938-F5E8244AB8AF}"/>
              </a:ext>
            </a:extLst>
          </p:cNvPr>
          <p:cNvSpPr>
            <a:spLocks noGrp="1"/>
          </p:cNvSpPr>
          <p:nvPr>
            <p:ph type="ftr" sz="quarter" idx="10"/>
          </p:nvPr>
        </p:nvSpPr>
        <p:spPr/>
        <p:txBody>
          <a:bodyPr/>
          <a:lstStyle>
            <a:lvl1pPr>
              <a:defRPr>
                <a:solidFill>
                  <a:schemeClr val="bg1"/>
                </a:solidFill>
              </a:defRPr>
            </a:lvl1pPr>
          </a:lstStyle>
          <a:p>
            <a:r>
              <a:rPr lang="en-US" dirty="0"/>
              <a:t>Michael Ball | UC Berkeley | https://c88c.org | © CC BY-NC-SA</a:t>
            </a:r>
          </a:p>
        </p:txBody>
      </p:sp>
    </p:spTree>
    <p:extLst>
      <p:ext uri="{BB962C8B-B14F-4D97-AF65-F5344CB8AC3E}">
        <p14:creationId xmlns:p14="http://schemas.microsoft.com/office/powerpoint/2010/main" val="2896552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rgbClr val="FBBA0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760" b="0" i="0" dirty="0">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5" name="Picture 8"/>
          <p:cNvPicPr>
            <a:picLocks noChangeAspect="1" noChangeArrowheads="1"/>
          </p:cNvPicPr>
          <p:nvPr userDrawn="1"/>
        </p:nvPicPr>
        <p:blipFill>
          <a:blip r:embed="rId2"/>
          <a:srcRect/>
          <a:stretch/>
        </p:blipFill>
        <p:spPr bwMode="auto">
          <a:xfrm>
            <a:off x="10769603" y="228600"/>
            <a:ext cx="833439" cy="833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5685" name="Rectangle 5"/>
          <p:cNvSpPr>
            <a:spLocks noGrp="1" noChangeArrowheads="1"/>
          </p:cNvSpPr>
          <p:nvPr>
            <p:ph type="ctrTitle"/>
          </p:nvPr>
        </p:nvSpPr>
        <p:spPr>
          <a:xfrm>
            <a:off x="2819400" y="2130432"/>
            <a:ext cx="8458200" cy="1470025"/>
          </a:xfrm>
        </p:spPr>
        <p:txBody>
          <a:bodyPr/>
          <a:lstStyle>
            <a:lvl1pPr algn="ctr">
              <a:defRPr sz="3200" b="0" i="0" baseline="0">
                <a:latin typeface="FreightMicro Pro Book"/>
              </a:defRPr>
            </a:lvl1pPr>
          </a:lstStyle>
          <a:p>
            <a:r>
              <a:rPr lang="en-US" dirty="0"/>
              <a:t>Click to edit Master title style</a:t>
            </a:r>
          </a:p>
        </p:txBody>
      </p:sp>
      <p:sp>
        <p:nvSpPr>
          <p:cNvPr id="455686" name="Rectangle 6"/>
          <p:cNvSpPr>
            <a:spLocks noGrp="1" noChangeArrowheads="1"/>
          </p:cNvSpPr>
          <p:nvPr>
            <p:ph type="subTitle" idx="1"/>
          </p:nvPr>
        </p:nvSpPr>
        <p:spPr>
          <a:xfrm>
            <a:off x="3276600" y="3886200"/>
            <a:ext cx="7543800" cy="990600"/>
          </a:xfrm>
        </p:spPr>
        <p:txBody>
          <a:bodyPr/>
          <a:lstStyle>
            <a:lvl1pPr marL="0" indent="0" algn="ctr">
              <a:buFontTx/>
              <a:buNone/>
              <a:defRPr/>
            </a:lvl1pPr>
          </a:lstStyle>
          <a:p>
            <a:r>
              <a:rPr lang="en-US" dirty="0"/>
              <a:t>Click to edit Master subtitle style</a:t>
            </a:r>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2179195" y="382588"/>
            <a:ext cx="83058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3200" b="0" i="0" kern="0" baseline="0" dirty="0">
                <a:latin typeface="FreightMicro Pro Book" panose="02000603020000020004" pitchFamily="2" charset="0"/>
              </a:rPr>
              <a:t>Computational Structures in Data Science</a:t>
            </a:r>
          </a:p>
        </p:txBody>
      </p:sp>
      <p:sp>
        <p:nvSpPr>
          <p:cNvPr id="10" name="TextBox 9">
            <a:extLst>
              <a:ext uri="{FF2B5EF4-FFF2-40B4-BE49-F238E27FC236}">
                <a16:creationId xmlns:a16="http://schemas.microsoft.com/office/drawing/2014/main" id="{6914DF4B-2D56-AB45-B234-4F37FEC419CC}"/>
              </a:ext>
            </a:extLst>
          </p:cNvPr>
          <p:cNvSpPr txBox="1"/>
          <p:nvPr userDrawn="1"/>
        </p:nvSpPr>
        <p:spPr>
          <a:xfrm>
            <a:off x="109100" y="2384625"/>
            <a:ext cx="2133600" cy="738664"/>
          </a:xfrm>
          <a:prstGeom prst="rect">
            <a:avLst/>
          </a:prstGeom>
          <a:noFill/>
        </p:spPr>
        <p:txBody>
          <a:bodyPr wrap="square">
            <a:spAutoFit/>
          </a:bodyPr>
          <a:lstStyle/>
          <a:p>
            <a:pPr lvl="0" algn="ctr">
              <a:defRPr/>
            </a:pPr>
            <a:r>
              <a:rPr lang="en-US" sz="1400" b="0" i="0" baseline="0" dirty="0">
                <a:solidFill>
                  <a:schemeClr val="bg2"/>
                </a:solidFill>
                <a:latin typeface="Open Sans Light"/>
                <a:ea typeface="Open Sans Light" panose="020B0606030504020204" pitchFamily="34" charset="0"/>
                <a:cs typeface="Open Sans Light" panose="020B0606030504020204" pitchFamily="34" charset="0"/>
              </a:rPr>
              <a:t>UC Berkeley EECS</a:t>
            </a:r>
            <a:br>
              <a:rPr lang="en-US" sz="1400" b="0" i="0" baseline="0" dirty="0">
                <a:solidFill>
                  <a:schemeClr val="bg2"/>
                </a:solidFill>
                <a:latin typeface="Open Sans Light"/>
                <a:ea typeface="Open Sans Light" panose="020B0606030504020204" pitchFamily="34" charset="0"/>
                <a:cs typeface="Open Sans Light" panose="020B0606030504020204" pitchFamily="34" charset="0"/>
              </a:rPr>
            </a:br>
            <a:r>
              <a:rPr lang="en-US" sz="1400" b="0" i="0" baseline="0" dirty="0">
                <a:solidFill>
                  <a:schemeClr val="bg2"/>
                </a:solidFill>
                <a:latin typeface="Open Sans Light"/>
                <a:ea typeface="Open Sans Light" panose="020B0606030504020204" pitchFamily="34" charset="0"/>
                <a:cs typeface="Open Sans Light" panose="020B0606030504020204" pitchFamily="34" charset="0"/>
              </a:rPr>
              <a:t>Lecturer</a:t>
            </a:r>
          </a:p>
          <a:p>
            <a:pPr lvl="0" algn="ctr">
              <a:defRPr/>
            </a:pPr>
            <a:r>
              <a:rPr lang="en-US" sz="1400" b="0" i="0" baseline="0" dirty="0">
                <a:solidFill>
                  <a:schemeClr val="bg2"/>
                </a:solidFill>
                <a:latin typeface="Open Sans Light"/>
                <a:ea typeface="Open Sans Light" panose="020B0606030504020204" pitchFamily="34" charset="0"/>
                <a:cs typeface="Open Sans Light" panose="020B0606030504020204" pitchFamily="34" charset="0"/>
              </a:rPr>
              <a:t>Michael Ball</a:t>
            </a:r>
          </a:p>
        </p:txBody>
      </p:sp>
      <p:pic>
        <p:nvPicPr>
          <p:cNvPr id="11" name="Picture 2">
            <a:extLst>
              <a:ext uri="{FF2B5EF4-FFF2-40B4-BE49-F238E27FC236}">
                <a16:creationId xmlns:a16="http://schemas.microsoft.com/office/drawing/2014/main" id="{8CD1E19B-E1FA-114F-B2A6-C6DE982CA377}"/>
              </a:ext>
            </a:extLst>
          </p:cNvPr>
          <p:cNvPicPr>
            <a:picLocks noChangeAspect="1" noChangeArrowheads="1"/>
          </p:cNvPicPr>
          <p:nvPr userDrawn="1"/>
        </p:nvPicPr>
        <p:blipFill>
          <a:blip r:embed="rId3"/>
          <a:srcRect/>
          <a:stretch/>
        </p:blipFill>
        <p:spPr bwMode="auto">
          <a:xfrm>
            <a:off x="457205" y="152406"/>
            <a:ext cx="1437391" cy="2157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5">
            <a:extLst>
              <a:ext uri="{FF2B5EF4-FFF2-40B4-BE49-F238E27FC236}">
                <a16:creationId xmlns:a16="http://schemas.microsoft.com/office/drawing/2014/main" id="{E54B2176-5634-6845-968B-F5816C0360CC}"/>
              </a:ext>
            </a:extLst>
          </p:cNvPr>
          <p:cNvSpPr txBox="1">
            <a:spLocks noChangeArrowheads="1"/>
          </p:cNvSpPr>
          <p:nvPr userDrawn="1"/>
        </p:nvSpPr>
        <p:spPr bwMode="auto">
          <a:xfrm>
            <a:off x="3246258" y="6381750"/>
            <a:ext cx="6171679"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844" tIns="19423" rIns="38844" bIns="19423" numCol="1" anchor="ctr" anchorCtr="0" compatLnSpc="1">
            <a:prstTxWarp prst="textNoShape">
              <a:avLst/>
            </a:prstTxWarp>
          </a:bodyPr>
          <a:lstStyle>
            <a:lvl1pPr algn="l"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pPr algn="ctr">
              <a:defRPr/>
            </a:pPr>
            <a:r>
              <a:rPr lang="en-US" sz="1200" b="0" i="0" baseline="0" dirty="0">
                <a:latin typeface="FreightMicro Pro Light" panose="02000603030000020004" pitchFamily="2" charset="0"/>
              </a:rPr>
              <a:t>UC Berkeley | Computer Science 88 | Michael Ball | http://cs88.org</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5" y="2584176"/>
            <a:ext cx="184731" cy="213585"/>
          </a:xfrm>
          <a:prstGeom prst="rect">
            <a:avLst/>
          </a:prstGeom>
          <a:noFill/>
        </p:spPr>
        <p:txBody>
          <a:bodyPr wrap="none" rtlCol="0">
            <a:spAutoFit/>
          </a:bodyPr>
          <a:lstStyle/>
          <a:p>
            <a:endParaRPr lang="en-US" sz="788" b="0" i="0" dirty="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7" name="TextBox 6">
            <a:extLst>
              <a:ext uri="{FF2B5EF4-FFF2-40B4-BE49-F238E27FC236}">
                <a16:creationId xmlns:a16="http://schemas.microsoft.com/office/drawing/2014/main" id="{C53EF65B-5B14-C7E1-E1F9-88E88BF9E207}"/>
              </a:ext>
            </a:extLst>
          </p:cNvPr>
          <p:cNvSpPr txBox="1"/>
          <p:nvPr userDrawn="1"/>
        </p:nvSpPr>
        <p:spPr>
          <a:xfrm>
            <a:off x="1055914" y="-522514"/>
            <a:ext cx="184731" cy="307777"/>
          </a:xfrm>
          <a:prstGeom prst="rect">
            <a:avLst/>
          </a:prstGeom>
          <a:noFill/>
        </p:spPr>
        <p:txBody>
          <a:bodyPr wrap="none" rtlCol="0">
            <a:spAutoFit/>
          </a:bodyPr>
          <a:lstStyle/>
          <a:p>
            <a:endParaRPr lang="en-US" b="0" i="0" dirty="0">
              <a:latin typeface="Open Sans Light" panose="020B0606030504020204" pitchFamily="34" charset="0"/>
              <a:ea typeface="Open Sans Light" panose="020B0606030504020204" pitchFamily="34" charset="0"/>
              <a:cs typeface="Open Sans Light" panose="020B0606030504020204" pitchFamily="34" charset="0"/>
            </a:endParaRPr>
          </a:p>
        </p:txBody>
      </p:sp>
    </p:spTree>
    <p:extLst>
      <p:ext uri="{BB962C8B-B14F-4D97-AF65-F5344CB8AC3E}">
        <p14:creationId xmlns:p14="http://schemas.microsoft.com/office/powerpoint/2010/main" val="446553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Tree>
    <p:extLst>
      <p:ext uri="{BB962C8B-B14F-4D97-AF65-F5344CB8AC3E}">
        <p14:creationId xmlns:p14="http://schemas.microsoft.com/office/powerpoint/2010/main" val="977356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Tree>
    <p:extLst>
      <p:ext uri="{BB962C8B-B14F-4D97-AF65-F5344CB8AC3E}">
        <p14:creationId xmlns:p14="http://schemas.microsoft.com/office/powerpoint/2010/main" val="336399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Gray Title">
    <p:bg>
      <p:bgPr>
        <a:solidFill>
          <a:srgbClr val="46535E"/>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chemeClr val="accent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760" b="0" i="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55685" name="Rectangle 5"/>
          <p:cNvSpPr>
            <a:spLocks noGrp="1" noChangeArrowheads="1"/>
          </p:cNvSpPr>
          <p:nvPr>
            <p:ph type="ctrTitle"/>
          </p:nvPr>
        </p:nvSpPr>
        <p:spPr>
          <a:xfrm>
            <a:off x="1866900" y="2170186"/>
            <a:ext cx="8458200" cy="1470025"/>
          </a:xfrm>
          <a:noFill/>
        </p:spPr>
        <p:txBody>
          <a:bodyPr lIns="457200" rIns="457200" anchor="ctr" anchorCtr="1">
            <a:normAutofit/>
          </a:bodyPr>
          <a:lstStyle>
            <a:lvl1pPr algn="ctr">
              <a:defRPr sz="3733" b="0" i="0" baseline="0">
                <a:solidFill>
                  <a:schemeClr val="bg2"/>
                </a:solidFill>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2324100" y="3970684"/>
            <a:ext cx="7543800" cy="990600"/>
          </a:xfrm>
        </p:spPr>
        <p:txBody>
          <a:bodyPr lIns="91440" anchor="ctr" anchorCtr="1"/>
          <a:lstStyle>
            <a:lvl1pPr marL="0" indent="0" algn="ctr">
              <a:buFontTx/>
              <a:buNone/>
              <a:defRPr sz="3000" b="0" i="0">
                <a:solidFill>
                  <a:schemeClr val="bg2"/>
                </a:solidFill>
                <a:latin typeface="FreightMicro Pro Book" panose="02000603020000020004" pitchFamily="2" charset="0"/>
              </a:defRPr>
            </a:lvl1pPr>
          </a:lstStyle>
          <a:p>
            <a:endParaRPr lang="en-US" dirty="0"/>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457200" y="314329"/>
            <a:ext cx="11201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4800" b="0" i="0" kern="0" baseline="0" dirty="0">
                <a:solidFill>
                  <a:schemeClr val="bg2"/>
                </a:solidFill>
                <a:latin typeface="FreightMicro Pro Book" panose="02000603020000020004" pitchFamily="2" charset="0"/>
              </a:rPr>
              <a:t>Computational Structures in Data Science</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7" y="2584177"/>
            <a:ext cx="184731" cy="213585"/>
          </a:xfrm>
          <a:prstGeom prst="rect">
            <a:avLst/>
          </a:prstGeom>
          <a:noFill/>
        </p:spPr>
        <p:txBody>
          <a:bodyPr wrap="none" rtlCol="0">
            <a:spAutoFit/>
          </a:bodyPr>
          <a:lstStyle/>
          <a:p>
            <a:endParaRPr lang="en-US" sz="788" b="0" i="0">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7" name="Picture 6">
            <a:extLst>
              <a:ext uri="{FF2B5EF4-FFF2-40B4-BE49-F238E27FC236}">
                <a16:creationId xmlns:a16="http://schemas.microsoft.com/office/drawing/2014/main" id="{36936D33-9916-57D9-FB99-897ADE096A99}"/>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092700" y="5238751"/>
            <a:ext cx="2006600" cy="800100"/>
          </a:xfrm>
          <a:prstGeom prst="rect">
            <a:avLst/>
          </a:prstGeom>
        </p:spPr>
      </p:pic>
      <p:pic>
        <p:nvPicPr>
          <p:cNvPr id="2" name="Picture 2" descr="cc logo">
            <a:extLst>
              <a:ext uri="{FF2B5EF4-FFF2-40B4-BE49-F238E27FC236}">
                <a16:creationId xmlns:a16="http://schemas.microsoft.com/office/drawing/2014/main" id="{5867EE33-0531-3B3B-5F3F-4915997C350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192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044A1AF6-78D2-1F19-3AD4-A4646F288BB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8768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C948AF43-1942-A3AB-74BE-E6775AAA7D0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53440" y="64112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669AB84-0488-46A9-C63A-5BAB9678459E}"/>
              </a:ext>
              <a:ext uri="{C183D7F6-B498-43B3-948B-1728B52AA6E4}">
                <adec:decorative xmlns:adec="http://schemas.microsoft.com/office/drawing/2017/decorative" val="1"/>
              </a:ext>
            </a:extLst>
          </p:cNvPr>
          <p:cNvPicPr>
            <a:picLocks noChangeAspect="1" noChangeArrowheads="1"/>
          </p:cNvPicPr>
          <p:nvPr userDrawn="1"/>
        </p:nvPicPr>
        <p:blipFill>
          <a:blip r:embed="rId7">
            <a:alphaModFix/>
            <a:lum bright="70000" contrast="-70000"/>
            <a:extLst>
              <a:ext uri="{BEBA8EAE-BF5A-486C-A8C5-ECC9F3942E4B}">
                <a14:imgProps xmlns:a14="http://schemas.microsoft.com/office/drawing/2010/main">
                  <a14:imgLayer r:embed="rId8">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219200" y="6408596"/>
            <a:ext cx="304800" cy="304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AE4B558-3D21-33F1-35A1-FE48DF43E2C9}"/>
              </a:ext>
            </a:extLst>
          </p:cNvPr>
          <p:cNvSpPr>
            <a:spLocks noGrp="1"/>
          </p:cNvSpPr>
          <p:nvPr>
            <p:ph type="ftr" sz="quarter" idx="10"/>
          </p:nvPr>
        </p:nvSpPr>
        <p:spPr/>
        <p:txBody>
          <a:bodyPr/>
          <a:lstStyle>
            <a:lvl1pPr>
              <a:defRPr>
                <a:solidFill>
                  <a:schemeClr val="bg2"/>
                </a:solidFill>
              </a:defRPr>
            </a:lvl1pPr>
          </a:lstStyle>
          <a:p>
            <a:r>
              <a:rPr lang="en-US" dirty="0"/>
              <a:t>Michael Ball | UC Berkeley | https://c88c.org | © CC BY-NC-SA</a:t>
            </a:r>
          </a:p>
        </p:txBody>
      </p:sp>
    </p:spTree>
    <p:extLst>
      <p:ext uri="{BB962C8B-B14F-4D97-AF65-F5344CB8AC3E}">
        <p14:creationId xmlns:p14="http://schemas.microsoft.com/office/powerpoint/2010/main" val="419450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1852-78FC-D3F3-C972-F219664A4F94}"/>
              </a:ext>
            </a:extLst>
          </p:cNvPr>
          <p:cNvSpPr>
            <a:spLocks noGrp="1"/>
          </p:cNvSpPr>
          <p:nvPr>
            <p:ph type="title" hasCustomPrompt="1"/>
          </p:nvPr>
        </p:nvSpPr>
        <p:spPr/>
        <p:txBody>
          <a:bodyPr/>
          <a:lstStyle/>
          <a:p>
            <a:r>
              <a:rPr lang="en-US" dirty="0"/>
              <a:t>CITN</a:t>
            </a:r>
          </a:p>
        </p:txBody>
      </p:sp>
      <p:sp>
        <p:nvSpPr>
          <p:cNvPr id="5" name="Text Placeholder 4">
            <a:extLst>
              <a:ext uri="{FF2B5EF4-FFF2-40B4-BE49-F238E27FC236}">
                <a16:creationId xmlns:a16="http://schemas.microsoft.com/office/drawing/2014/main" id="{997D5024-0F78-8518-088C-2091FD4977F0}"/>
              </a:ext>
            </a:extLst>
          </p:cNvPr>
          <p:cNvSpPr>
            <a:spLocks noGrp="1"/>
          </p:cNvSpPr>
          <p:nvPr>
            <p:ph type="body" sz="quarter" idx="11"/>
          </p:nvPr>
        </p:nvSpPr>
        <p:spPr>
          <a:xfrm>
            <a:off x="381000" y="1066800"/>
            <a:ext cx="7924800" cy="5257800"/>
          </a:xfrm>
        </p:spPr>
        <p:txBody>
          <a:bodyPr>
            <a:normAutofit/>
          </a:bodyPr>
          <a:lstStyle>
            <a:lvl1pPr marL="0" indent="0" algn="just">
              <a:buNone/>
              <a:defRPr sz="2000"/>
            </a:lvl1pPr>
            <a:lvl2pPr marL="192877" indent="0" algn="just">
              <a:buNone/>
              <a:defRPr/>
            </a:lvl2pPr>
            <a:lvl3pPr marL="385753" indent="0" algn="just">
              <a:buNone/>
              <a:defRPr/>
            </a:lvl3pPr>
            <a:lvl4pPr marL="578630" indent="0" algn="just">
              <a:buNone/>
              <a:defRPr/>
            </a:lvl4pPr>
            <a:lvl5pPr marL="771506" indent="0" algn="just">
              <a:buNone/>
              <a:defRPr/>
            </a:lvl5pPr>
          </a:lstStyle>
          <a:p>
            <a:pPr lvl="0"/>
            <a:r>
              <a:rPr lang="en-US" dirty="0"/>
              <a:t>Click to edit Master text styles</a:t>
            </a:r>
          </a:p>
          <a:p>
            <a:pPr lvl="0"/>
            <a:r>
              <a:rPr lang="en-US" dirty="0"/>
              <a:t>Second level</a:t>
            </a:r>
          </a:p>
        </p:txBody>
      </p:sp>
      <p:sp>
        <p:nvSpPr>
          <p:cNvPr id="7" name="Picture Placeholder 6">
            <a:extLst>
              <a:ext uri="{FF2B5EF4-FFF2-40B4-BE49-F238E27FC236}">
                <a16:creationId xmlns:a16="http://schemas.microsoft.com/office/drawing/2014/main" id="{908115F0-EE99-B62A-B436-CE068D384E25}"/>
              </a:ext>
            </a:extLst>
          </p:cNvPr>
          <p:cNvSpPr>
            <a:spLocks noGrp="1"/>
          </p:cNvSpPr>
          <p:nvPr>
            <p:ph type="pic" sz="quarter" idx="12"/>
          </p:nvPr>
        </p:nvSpPr>
        <p:spPr>
          <a:xfrm>
            <a:off x="8458200" y="152400"/>
            <a:ext cx="3276600" cy="2286000"/>
          </a:xfrm>
        </p:spPr>
        <p:txBody>
          <a:bodyPr/>
          <a:lstStyle/>
          <a:p>
            <a:endParaRPr lang="en-US"/>
          </a:p>
        </p:txBody>
      </p:sp>
      <p:sp>
        <p:nvSpPr>
          <p:cNvPr id="6" name="Footer Placeholder 5">
            <a:extLst>
              <a:ext uri="{FF2B5EF4-FFF2-40B4-BE49-F238E27FC236}">
                <a16:creationId xmlns:a16="http://schemas.microsoft.com/office/drawing/2014/main" id="{F3DAD039-3F0B-EE63-8523-7285720D1B2D}"/>
              </a:ext>
            </a:extLst>
          </p:cNvPr>
          <p:cNvSpPr>
            <a:spLocks noGrp="1"/>
          </p:cNvSpPr>
          <p:nvPr>
            <p:ph type="ftr" sz="quarter" idx="13"/>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32664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1066800"/>
            <a:ext cx="11277600" cy="5257800"/>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44690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ents + 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533400" y="1066800"/>
            <a:ext cx="10972800" cy="2514600"/>
          </a:xfrm>
        </p:spPr>
        <p:txBody>
          <a:bodyPr/>
          <a:lstStyle>
            <a:lvl1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18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3733800"/>
            <a:ext cx="10972800" cy="2514600"/>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2391263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 Com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304800" y="3733800"/>
            <a:ext cx="11430000" cy="2514600"/>
          </a:xfrm>
        </p:spPr>
        <p:txBody>
          <a:bodyPr/>
          <a:lstStyle>
            <a:lvl1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18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304800" y="1049866"/>
            <a:ext cx="11430000" cy="2607733"/>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210634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3" name="Content Placeholder 2"/>
          <p:cNvSpPr>
            <a:spLocks noGrp="1"/>
          </p:cNvSpPr>
          <p:nvPr>
            <p:ph sz="half" idx="1"/>
          </p:nvPr>
        </p:nvSpPr>
        <p:spPr>
          <a:xfrm>
            <a:off x="533400" y="1066800"/>
            <a:ext cx="5334000" cy="5257800"/>
          </a:xfrm>
        </p:spPr>
        <p:txBody>
          <a:bodyPr/>
          <a:lstStyle>
            <a:lvl1pPr>
              <a:defRPr sz="2200"/>
            </a:lvl1pPr>
            <a:lvl2pPr>
              <a:defRPr sz="2200"/>
            </a:lvl2pPr>
            <a:lvl3pPr>
              <a:defRPr sz="22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066800"/>
            <a:ext cx="5334000" cy="5257800"/>
          </a:xfrm>
        </p:spPr>
        <p:txBody>
          <a:bodyPr/>
          <a:lstStyle>
            <a:lvl1pPr>
              <a:defRPr sz="2200"/>
            </a:lvl1pPr>
            <a:lvl2pPr>
              <a:defRPr sz="2200"/>
            </a:lvl2pPr>
            <a:lvl3pPr>
              <a:defRPr sz="20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2A21C7C-9A16-3A4F-22C4-4A125632B1AE}"/>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308931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0" y="0"/>
            <a:ext cx="12192000" cy="9144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0C6EE0E2-0155-74C7-B124-ACD06804185E}"/>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77134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0" y="0"/>
            <a:ext cx="12192000" cy="914400"/>
          </a:xfrm>
          <a:prstGeom prst="rect">
            <a:avLst/>
          </a:prstGeom>
          <a:solidFill>
            <a:schemeClr val="tx2"/>
          </a:solidFill>
          <a:ln w="25400">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48640" tIns="46038" rIns="914400" bIns="46038" numCol="1" anchor="ctr" anchorCtr="0" compatLnSpc="1">
            <a:prstTxWarp prst="textNoShape">
              <a:avLst/>
            </a:prstTxWarp>
            <a:normAutofit/>
          </a:bodyPr>
          <a:lstStyle/>
          <a:p>
            <a:pPr lvl="0"/>
            <a:r>
              <a:rPr lang="en-US" dirty="0"/>
              <a:t>Slide Title</a:t>
            </a:r>
          </a:p>
        </p:txBody>
      </p:sp>
      <p:sp>
        <p:nvSpPr>
          <p:cNvPr id="1030" name="Rectangle 6"/>
          <p:cNvSpPr>
            <a:spLocks noGrp="1" noChangeArrowheads="1"/>
          </p:cNvSpPr>
          <p:nvPr>
            <p:ph type="body" idx="1"/>
          </p:nvPr>
        </p:nvSpPr>
        <p:spPr bwMode="auto">
          <a:xfrm>
            <a:off x="533400" y="1066800"/>
            <a:ext cx="11218333"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1DAE50B5-DD0F-D4BD-B315-A76A49108F3C}"/>
              </a:ext>
            </a:extLst>
          </p:cNvPr>
          <p:cNvSpPr>
            <a:spLocks noGrp="1"/>
          </p:cNvSpPr>
          <p:nvPr>
            <p:ph type="ftr" sz="quarter" idx="3"/>
          </p:nvPr>
        </p:nvSpPr>
        <p:spPr>
          <a:xfrm>
            <a:off x="4038601" y="6457951"/>
            <a:ext cx="4348655" cy="256116"/>
          </a:xfrm>
          <a:prstGeom prst="rect">
            <a:avLst/>
          </a:prstGeom>
        </p:spPr>
        <p:txBody>
          <a:bodyPr vert="horz" lIns="91440" tIns="45720" rIns="91440" bIns="45720" rtlCol="0" anchor="ctr"/>
          <a:lstStyle>
            <a:lvl1pPr algn="ctr">
              <a:defRPr sz="1200" b="0" i="0">
                <a:solidFill>
                  <a:schemeClr val="accent3"/>
                </a:solidFill>
                <a:latin typeface="FreightMicro Pro Book" panose="02000603020000020004" pitchFamily="2" charset="0"/>
                <a:ea typeface="FreightMicro Pro Book" panose="02000603020000020004" pitchFamily="2" charset="0"/>
                <a:cs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2215482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hf sldNum="0" hdr="0" dt="0"/>
  <p:txStyles>
    <p:titleStyle>
      <a:lvl1pPr algn="l" rtl="0" eaLnBrk="1" fontAlgn="base" hangingPunct="1">
        <a:lnSpc>
          <a:spcPct val="90000"/>
        </a:lnSpc>
        <a:spcBef>
          <a:spcPct val="0"/>
        </a:spcBef>
        <a:spcAft>
          <a:spcPct val="0"/>
        </a:spcAft>
        <a:defRPr sz="3600" b="0" i="0" baseline="0">
          <a:solidFill>
            <a:schemeClr val="bg1"/>
          </a:solidFill>
          <a:latin typeface="FreightMicro Pro Book" panose="02000603020000020004" pitchFamily="2" charset="0"/>
          <a:ea typeface="ＭＳ Ｐゴシック" charset="-128"/>
          <a:cs typeface="FreightMicro Pro Book" panose="02000603020000020004" pitchFamily="2" charset="0"/>
        </a:defRPr>
      </a:lvl1pPr>
      <a:lvl2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5pPr>
      <a:lvl6pPr marL="192877" algn="l" rtl="0" eaLnBrk="1" fontAlgn="base" hangingPunct="1">
        <a:lnSpc>
          <a:spcPct val="90000"/>
        </a:lnSpc>
        <a:spcBef>
          <a:spcPct val="0"/>
        </a:spcBef>
        <a:spcAft>
          <a:spcPct val="0"/>
        </a:spcAft>
        <a:defRPr sz="1351" b="1">
          <a:solidFill>
            <a:srgbClr val="0332B7"/>
          </a:solidFill>
          <a:latin typeface="Arial" charset="0"/>
        </a:defRPr>
      </a:lvl6pPr>
      <a:lvl7pPr marL="385753" algn="l" rtl="0" eaLnBrk="1" fontAlgn="base" hangingPunct="1">
        <a:lnSpc>
          <a:spcPct val="90000"/>
        </a:lnSpc>
        <a:spcBef>
          <a:spcPct val="0"/>
        </a:spcBef>
        <a:spcAft>
          <a:spcPct val="0"/>
        </a:spcAft>
        <a:defRPr sz="1351" b="1">
          <a:solidFill>
            <a:srgbClr val="0332B7"/>
          </a:solidFill>
          <a:latin typeface="Arial" charset="0"/>
        </a:defRPr>
      </a:lvl7pPr>
      <a:lvl8pPr marL="578630" algn="l" rtl="0" eaLnBrk="1" fontAlgn="base" hangingPunct="1">
        <a:lnSpc>
          <a:spcPct val="90000"/>
        </a:lnSpc>
        <a:spcBef>
          <a:spcPct val="0"/>
        </a:spcBef>
        <a:spcAft>
          <a:spcPct val="0"/>
        </a:spcAft>
        <a:defRPr sz="1351" b="1">
          <a:solidFill>
            <a:srgbClr val="0332B7"/>
          </a:solidFill>
          <a:latin typeface="Arial" charset="0"/>
        </a:defRPr>
      </a:lvl8pPr>
      <a:lvl9pPr marL="771506" algn="l" rtl="0" eaLnBrk="1" fontAlgn="base" hangingPunct="1">
        <a:lnSpc>
          <a:spcPct val="90000"/>
        </a:lnSpc>
        <a:spcBef>
          <a:spcPct val="0"/>
        </a:spcBef>
        <a:spcAft>
          <a:spcPct val="0"/>
        </a:spcAft>
        <a:defRPr sz="1351" b="1">
          <a:solidFill>
            <a:srgbClr val="0332B7"/>
          </a:solidFill>
          <a:latin typeface="Arial" charset="0"/>
        </a:defRPr>
      </a:lvl9pPr>
    </p:titleStyle>
    <p:bodyStyle>
      <a:lvl1pPr marL="120548" indent="-120548" algn="l" rtl="0" eaLnBrk="1" fontAlgn="base" hangingPunct="1">
        <a:lnSpc>
          <a:spcPct val="100000"/>
        </a:lnSpc>
        <a:spcBef>
          <a:spcPct val="30000"/>
        </a:spcBef>
        <a:spcAft>
          <a:spcPct val="0"/>
        </a:spcAft>
        <a:buSzPct val="85000"/>
        <a:buFont typeface="Arial" panose="020B0604020202020204" pitchFamily="34" charset="0"/>
        <a:buChar char="•"/>
        <a:defRPr sz="28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2pPr marL="289315" indent="-96439" algn="l" rtl="0" eaLnBrk="1" fontAlgn="base" hangingPunct="1">
        <a:lnSpc>
          <a:spcPct val="100000"/>
        </a:lnSpc>
        <a:spcBef>
          <a:spcPct val="30000"/>
        </a:spcBef>
        <a:spcAft>
          <a:spcPct val="0"/>
        </a:spcAft>
        <a:buSzPct val="85000"/>
        <a:buFont typeface="Arial" panose="020B0604020202020204" pitchFamily="34" charset="0"/>
        <a:buChar char="•"/>
        <a:defRPr sz="28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482192" indent="-96439" algn="l" rtl="0" eaLnBrk="1" fontAlgn="base" hangingPunct="1">
        <a:lnSpc>
          <a:spcPct val="100000"/>
        </a:lnSpc>
        <a:spcBef>
          <a:spcPct val="30000"/>
        </a:spcBef>
        <a:spcAft>
          <a:spcPct val="0"/>
        </a:spcAft>
        <a:buSzPct val="85000"/>
        <a:buFont typeface="Arial" panose="020B0604020202020204" pitchFamily="34" charset="0"/>
        <a:buChar char="•"/>
        <a:defRPr sz="24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650958" indent="-72329" algn="l" rtl="0" eaLnBrk="1" fontAlgn="base" hangingPunct="1">
        <a:lnSpc>
          <a:spcPct val="100000"/>
        </a:lnSpc>
        <a:spcBef>
          <a:spcPct val="30000"/>
        </a:spcBef>
        <a:spcAft>
          <a:spcPct val="0"/>
        </a:spcAft>
        <a:buSzPct val="85000"/>
        <a:buFont typeface="Arial" panose="020B0604020202020204" pitchFamily="34" charset="0"/>
        <a:buChar char="•"/>
        <a:defRPr sz="24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843835" indent="-72329" algn="l" rtl="0" eaLnBrk="1" fontAlgn="base" hangingPunct="1">
        <a:lnSpc>
          <a:spcPct val="100000"/>
        </a:lnSpc>
        <a:spcBef>
          <a:spcPct val="30000"/>
        </a:spcBef>
        <a:spcAft>
          <a:spcPct val="0"/>
        </a:spcAft>
        <a:buSzPct val="85000"/>
        <a:buFont typeface="Arial" panose="020B0604020202020204" pitchFamily="34" charset="0"/>
        <a:buChar char="•"/>
        <a:defRPr sz="20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1036711"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6pPr>
      <a:lvl7pPr marL="1229588"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7pPr>
      <a:lvl8pPr marL="1422464"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8pPr>
      <a:lvl9pPr marL="1615341"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9pPr>
    </p:bodyStyle>
    <p:otherStyle>
      <a:defPPr>
        <a:defRPr lang="en-US"/>
      </a:defPPr>
      <a:lvl1pPr marL="0" algn="l" defTabSz="192877" rtl="0" eaLnBrk="1" latinLnBrk="0" hangingPunct="1">
        <a:defRPr sz="760" kern="1200">
          <a:solidFill>
            <a:schemeClr val="tx1"/>
          </a:solidFill>
          <a:latin typeface="+mn-lt"/>
          <a:ea typeface="+mn-ea"/>
          <a:cs typeface="+mn-cs"/>
        </a:defRPr>
      </a:lvl1pPr>
      <a:lvl2pPr marL="192877" algn="l" defTabSz="192877" rtl="0" eaLnBrk="1" latinLnBrk="0" hangingPunct="1">
        <a:defRPr sz="760" kern="1200">
          <a:solidFill>
            <a:schemeClr val="tx1"/>
          </a:solidFill>
          <a:latin typeface="+mn-lt"/>
          <a:ea typeface="+mn-ea"/>
          <a:cs typeface="+mn-cs"/>
        </a:defRPr>
      </a:lvl2pPr>
      <a:lvl3pPr marL="385753" algn="l" defTabSz="192877" rtl="0" eaLnBrk="1" latinLnBrk="0" hangingPunct="1">
        <a:defRPr sz="760" kern="1200">
          <a:solidFill>
            <a:schemeClr val="tx1"/>
          </a:solidFill>
          <a:latin typeface="+mn-lt"/>
          <a:ea typeface="+mn-ea"/>
          <a:cs typeface="+mn-cs"/>
        </a:defRPr>
      </a:lvl3pPr>
      <a:lvl4pPr marL="578630" algn="l" defTabSz="192877" rtl="0" eaLnBrk="1" latinLnBrk="0" hangingPunct="1">
        <a:defRPr sz="760" kern="1200">
          <a:solidFill>
            <a:schemeClr val="tx1"/>
          </a:solidFill>
          <a:latin typeface="+mn-lt"/>
          <a:ea typeface="+mn-ea"/>
          <a:cs typeface="+mn-cs"/>
        </a:defRPr>
      </a:lvl4pPr>
      <a:lvl5pPr marL="771506" algn="l" defTabSz="192877" rtl="0" eaLnBrk="1" latinLnBrk="0" hangingPunct="1">
        <a:defRPr sz="760" kern="1200">
          <a:solidFill>
            <a:schemeClr val="tx1"/>
          </a:solidFill>
          <a:latin typeface="+mn-lt"/>
          <a:ea typeface="+mn-ea"/>
          <a:cs typeface="+mn-cs"/>
        </a:defRPr>
      </a:lvl5pPr>
      <a:lvl6pPr marL="964383" algn="l" defTabSz="192877" rtl="0" eaLnBrk="1" latinLnBrk="0" hangingPunct="1">
        <a:defRPr sz="760" kern="1200">
          <a:solidFill>
            <a:schemeClr val="tx1"/>
          </a:solidFill>
          <a:latin typeface="+mn-lt"/>
          <a:ea typeface="+mn-ea"/>
          <a:cs typeface="+mn-cs"/>
        </a:defRPr>
      </a:lvl6pPr>
      <a:lvl7pPr marL="1157259" algn="l" defTabSz="192877" rtl="0" eaLnBrk="1" latinLnBrk="0" hangingPunct="1">
        <a:defRPr sz="760" kern="1200">
          <a:solidFill>
            <a:schemeClr val="tx1"/>
          </a:solidFill>
          <a:latin typeface="+mn-lt"/>
          <a:ea typeface="+mn-ea"/>
          <a:cs typeface="+mn-cs"/>
        </a:defRPr>
      </a:lvl7pPr>
      <a:lvl8pPr marL="1350136" algn="l" defTabSz="192877" rtl="0" eaLnBrk="1" latinLnBrk="0" hangingPunct="1">
        <a:defRPr sz="760" kern="1200">
          <a:solidFill>
            <a:schemeClr val="tx1"/>
          </a:solidFill>
          <a:latin typeface="+mn-lt"/>
          <a:ea typeface="+mn-ea"/>
          <a:cs typeface="+mn-cs"/>
        </a:defRPr>
      </a:lvl8pPr>
      <a:lvl9pPr marL="1543012" algn="l" defTabSz="192877"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qlite.org/famous.html" TargetMode="External"/><Relationship Id="rId2" Type="http://schemas.openxmlformats.org/officeDocument/2006/relationships/hyperlink" Target="https://www.sqlite.org/index.html" TargetMode="External"/><Relationship Id="rId1" Type="http://schemas.openxmlformats.org/officeDocument/2006/relationships/slideLayout" Target="../slideLayouts/slideLayout1.xml"/><Relationship Id="rId4" Type="http://schemas.openxmlformats.org/officeDocument/2006/relationships/hyperlink" Target="But%20sqlite%20is%20not%20setup%20for%20web%20applications%20&#8211;%20you%20may%20encounter%20other%20database%20systems%20like%20PostgreSQL"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docs.python.org/3/library/sqlite3.html"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washington.edu/news/2023/11/2/ai-accessibility-chatgpt-midjourney-ableist/"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www.zentut.com/sql-tutorial/sql-selec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www.zentut.com/sql-tutorial/sql-delete/" TargetMode="External"/><Relationship Id="rId4" Type="http://schemas.openxmlformats.org/officeDocument/2006/relationships/hyperlink" Target="http://www.zentut.com/sql-tutorial/sql-updat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Databases &amp; SQL</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7166660B-BE0E-168F-01CF-9C5617AE1FC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647944053"/>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p:nvPr/>
        </p:nvSpPr>
        <p:spPr>
          <a:xfrm>
            <a:off x="2743200" y="3392455"/>
            <a:ext cx="2689494" cy="91440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18" name="Google Shape;118;p15"/>
          <p:cNvSpPr/>
          <p:nvPr/>
        </p:nvSpPr>
        <p:spPr>
          <a:xfrm>
            <a:off x="2743200" y="1538255"/>
            <a:ext cx="1981200" cy="2038866"/>
          </a:xfrm>
          <a:prstGeom prst="roundRect">
            <a:avLst>
              <a:gd name="adj" fmla="val 16667"/>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5" name="Title 4">
            <a:extLst>
              <a:ext uri="{FF2B5EF4-FFF2-40B4-BE49-F238E27FC236}">
                <a16:creationId xmlns:a16="http://schemas.microsoft.com/office/drawing/2014/main" id="{FC62DD6C-25E4-78EE-5A5D-A8ED9EF9573C}"/>
              </a:ext>
            </a:extLst>
          </p:cNvPr>
          <p:cNvSpPr>
            <a:spLocks noGrp="1"/>
          </p:cNvSpPr>
          <p:nvPr>
            <p:ph type="title"/>
          </p:nvPr>
        </p:nvSpPr>
        <p:spPr/>
        <p:txBody>
          <a:bodyPr/>
          <a:lstStyle/>
          <a:p>
            <a:r>
              <a:rPr lang="en-US" dirty="0"/>
              <a:t>Applications Issue Queries to a Database</a:t>
            </a:r>
          </a:p>
        </p:txBody>
      </p:sp>
      <p:sp>
        <p:nvSpPr>
          <p:cNvPr id="120" name="Google Shape;120;p15"/>
          <p:cNvSpPr txBox="1">
            <a:spLocks noGrp="1"/>
          </p:cNvSpPr>
          <p:nvPr>
            <p:ph idx="1"/>
          </p:nvPr>
        </p:nvSpPr>
        <p:spPr>
          <a:xfrm>
            <a:off x="293558" y="4337307"/>
            <a:ext cx="11218863" cy="2281721"/>
          </a:xfrm>
          <a:noFill/>
          <a:ln>
            <a:noFill/>
          </a:ln>
        </p:spPr>
        <p:txBody>
          <a:bodyPr spcFirstLastPara="1" wrap="square" lIns="92075" tIns="46025" rIns="92075" bIns="46025" anchor="t" anchorCtr="0">
            <a:noAutofit/>
          </a:bodyPr>
          <a:lstStyle/>
          <a:p>
            <a:r>
              <a:rPr lang="en-US" dirty="0"/>
              <a:t>The SQL language is represented in query strings delivered to a DB backend.</a:t>
            </a:r>
          </a:p>
          <a:p>
            <a:r>
              <a:rPr lang="en-US" dirty="0"/>
              <a:t>Use the techniques learned here to build clean abstractions.</a:t>
            </a:r>
          </a:p>
          <a:p>
            <a:r>
              <a:rPr lang="en-US" dirty="0"/>
              <a:t>You have already learned the relational operators!</a:t>
            </a:r>
          </a:p>
        </p:txBody>
      </p:sp>
      <p:sp>
        <p:nvSpPr>
          <p:cNvPr id="2" name="Footer Placeholder 3">
            <a:extLst>
              <a:ext uri="{FF2B5EF4-FFF2-40B4-BE49-F238E27FC236}">
                <a16:creationId xmlns:a16="http://schemas.microsoft.com/office/drawing/2014/main" id="{29FCBF69-8451-6B4B-690D-C4EA69048897}"/>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124" name="Google Shape;124;p15"/>
          <p:cNvSpPr txBox="1"/>
          <p:nvPr/>
        </p:nvSpPr>
        <p:spPr>
          <a:xfrm>
            <a:off x="3125214" y="3720000"/>
            <a:ext cx="2031325"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Python Interpreter</a:t>
            </a:r>
            <a:endParaRPr dirty="0"/>
          </a:p>
        </p:txBody>
      </p:sp>
      <p:sp>
        <p:nvSpPr>
          <p:cNvPr id="125" name="Google Shape;125;p15"/>
          <p:cNvSpPr txBox="1"/>
          <p:nvPr/>
        </p:nvSpPr>
        <p:spPr>
          <a:xfrm>
            <a:off x="2990646" y="1672840"/>
            <a:ext cx="1441420" cy="369332"/>
          </a:xfrm>
          <a:prstGeom prst="rect">
            <a:avLst/>
          </a:prstGeom>
          <a:noFill/>
          <a:ln>
            <a:noFill/>
          </a:ln>
        </p:spPr>
        <p:txBody>
          <a:bodyPr spcFirstLastPara="1" wrap="square" lIns="91425" tIns="45700" rIns="91425" bIns="45700" anchor="t" anchorCtr="0">
            <a:noAutofit/>
          </a:bodyPr>
          <a:lstStyle/>
          <a:p>
            <a:r>
              <a:rPr lang="en-US" sz="1800" b="1">
                <a:solidFill>
                  <a:schemeClr val="dk1"/>
                </a:solidFill>
              </a:rPr>
              <a:t>Application</a:t>
            </a:r>
            <a:endParaRPr/>
          </a:p>
        </p:txBody>
      </p:sp>
      <p:sp>
        <p:nvSpPr>
          <p:cNvPr id="126" name="Google Shape;126;p15"/>
          <p:cNvSpPr/>
          <p:nvPr/>
        </p:nvSpPr>
        <p:spPr>
          <a:xfrm>
            <a:off x="7239000" y="2524391"/>
            <a:ext cx="1660898" cy="1731147"/>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27" name="Google Shape;127;p15"/>
          <p:cNvSpPr txBox="1"/>
          <p:nvPr/>
        </p:nvSpPr>
        <p:spPr>
          <a:xfrm>
            <a:off x="7318310" y="2662785"/>
            <a:ext cx="1489838" cy="1477328"/>
          </a:xfrm>
          <a:prstGeom prst="rect">
            <a:avLst/>
          </a:prstGeom>
          <a:noFill/>
          <a:ln>
            <a:noFill/>
          </a:ln>
        </p:spPr>
        <p:txBody>
          <a:bodyPr spcFirstLastPara="1" wrap="square" lIns="91425" tIns="45700" rIns="91425" bIns="45700" anchor="t" anchorCtr="0">
            <a:noAutofit/>
          </a:bodyPr>
          <a:lstStyle/>
          <a:p>
            <a:pPr algn="ctr"/>
            <a:r>
              <a:rPr lang="en-US" sz="1800">
                <a:solidFill>
                  <a:schemeClr val="dk1"/>
                </a:solidFill>
              </a:rPr>
              <a:t>Database Query Processor,</a:t>
            </a:r>
            <a:endParaRPr/>
          </a:p>
          <a:p>
            <a:pPr algn="ctr"/>
            <a:r>
              <a:rPr lang="en-US" sz="1800">
                <a:solidFill>
                  <a:schemeClr val="dk1"/>
                </a:solidFill>
              </a:rPr>
              <a:t>i.e.,  Interpreter</a:t>
            </a:r>
            <a:endParaRPr/>
          </a:p>
        </p:txBody>
      </p:sp>
      <p:sp>
        <p:nvSpPr>
          <p:cNvPr id="128" name="Google Shape;128;p15"/>
          <p:cNvSpPr txBox="1"/>
          <p:nvPr/>
        </p:nvSpPr>
        <p:spPr>
          <a:xfrm>
            <a:off x="3586066" y="2524390"/>
            <a:ext cx="1015663" cy="923330"/>
          </a:xfrm>
          <a:prstGeom prst="rect">
            <a:avLst/>
          </a:prstGeom>
          <a:solidFill>
            <a:srgbClr val="F2F2F2"/>
          </a:solidFill>
          <a:ln>
            <a:noFill/>
          </a:ln>
        </p:spPr>
        <p:txBody>
          <a:bodyPr spcFirstLastPara="1" wrap="square" lIns="91425" tIns="45700" rIns="91425" bIns="45700" anchor="t" anchorCtr="0">
            <a:noAutofit/>
          </a:bodyPr>
          <a:lstStyle/>
          <a:p>
            <a:pPr algn="ctr"/>
            <a:r>
              <a:rPr lang="en-US" sz="1800">
                <a:solidFill>
                  <a:schemeClr val="dk1"/>
                </a:solidFill>
              </a:rPr>
              <a:t>Classes &amp; Objects</a:t>
            </a:r>
            <a:endParaRPr/>
          </a:p>
        </p:txBody>
      </p:sp>
      <p:sp>
        <p:nvSpPr>
          <p:cNvPr id="129" name="Google Shape;129;p15"/>
          <p:cNvSpPr txBox="1"/>
          <p:nvPr/>
        </p:nvSpPr>
        <p:spPr>
          <a:xfrm>
            <a:off x="1873811" y="1242013"/>
            <a:ext cx="671979"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User</a:t>
            </a:r>
            <a:endParaRPr/>
          </a:p>
        </p:txBody>
      </p:sp>
      <p:cxnSp>
        <p:nvCxnSpPr>
          <p:cNvPr id="130" name="Google Shape;130;p15"/>
          <p:cNvCxnSpPr/>
          <p:nvPr/>
        </p:nvCxnSpPr>
        <p:spPr>
          <a:xfrm>
            <a:off x="2057400" y="1611346"/>
            <a:ext cx="533400" cy="430827"/>
          </a:xfrm>
          <a:prstGeom prst="straightConnector1">
            <a:avLst/>
          </a:prstGeom>
          <a:solidFill>
            <a:schemeClr val="accent1"/>
          </a:solidFill>
          <a:ln w="12700" cap="flat" cmpd="sng">
            <a:solidFill>
              <a:schemeClr val="dk1"/>
            </a:solidFill>
            <a:prstDash val="solid"/>
            <a:round/>
            <a:headEnd type="triangle" w="med" len="med"/>
            <a:tailEnd type="triangle" w="med" len="med"/>
          </a:ln>
        </p:spPr>
      </p:cxnSp>
      <p:grpSp>
        <p:nvGrpSpPr>
          <p:cNvPr id="131" name="Google Shape;131;p15"/>
          <p:cNvGrpSpPr/>
          <p:nvPr/>
        </p:nvGrpSpPr>
        <p:grpSpPr>
          <a:xfrm>
            <a:off x="3819331" y="2332653"/>
            <a:ext cx="3396342" cy="1846208"/>
            <a:chOff x="2295331" y="2332653"/>
            <a:chExt cx="3396342" cy="1846208"/>
          </a:xfrm>
        </p:grpSpPr>
        <p:sp>
          <p:nvSpPr>
            <p:cNvPr id="132" name="Google Shape;132;p15"/>
            <p:cNvSpPr/>
            <p:nvPr/>
          </p:nvSpPr>
          <p:spPr>
            <a:xfrm>
              <a:off x="2295331" y="2332653"/>
              <a:ext cx="3396342" cy="1432942"/>
            </a:xfrm>
            <a:custGeom>
              <a:avLst/>
              <a:gdLst/>
              <a:ahLst/>
              <a:cxnLst/>
              <a:rect l="l" t="t" r="r" b="b"/>
              <a:pathLst>
                <a:path w="3396342" h="1432942" extrusionOk="0">
                  <a:moveTo>
                    <a:pt x="0" y="0"/>
                  </a:moveTo>
                  <a:cubicBezTo>
                    <a:pt x="132183" y="220824"/>
                    <a:pt x="264367" y="441649"/>
                    <a:pt x="447869" y="653143"/>
                  </a:cubicBezTo>
                  <a:cubicBezTo>
                    <a:pt x="631371" y="864637"/>
                    <a:pt x="774441" y="1141445"/>
                    <a:pt x="1101012" y="1268963"/>
                  </a:cubicBezTo>
                  <a:cubicBezTo>
                    <a:pt x="1427583" y="1396481"/>
                    <a:pt x="2024743" y="1464906"/>
                    <a:pt x="2407298" y="1418253"/>
                  </a:cubicBezTo>
                  <a:cubicBezTo>
                    <a:pt x="2789853" y="1371600"/>
                    <a:pt x="3093097" y="1180322"/>
                    <a:pt x="3396342" y="989045"/>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3" name="Google Shape;133;p15"/>
            <p:cNvSpPr txBox="1"/>
            <p:nvPr/>
          </p:nvSpPr>
          <p:spPr>
            <a:xfrm>
              <a:off x="4136577" y="3809529"/>
              <a:ext cx="1347485" cy="369332"/>
            </a:xfrm>
            <a:prstGeom prst="rect">
              <a:avLst/>
            </a:prstGeom>
            <a:noFill/>
            <a:ln>
              <a:noFill/>
            </a:ln>
          </p:spPr>
          <p:txBody>
            <a:bodyPr spcFirstLastPara="1" wrap="square" lIns="91425" tIns="45700" rIns="91425" bIns="45700" anchor="t" anchorCtr="0">
              <a:noAutofit/>
            </a:bodyPr>
            <a:lstStyle/>
            <a:p>
              <a:r>
                <a:rPr lang="en-US" sz="1800" b="1" i="1">
                  <a:solidFill>
                    <a:srgbClr val="FF0000"/>
                  </a:solidFill>
                </a:rPr>
                <a:t>SQL query</a:t>
              </a:r>
              <a:endParaRPr/>
            </a:p>
          </p:txBody>
        </p:sp>
      </p:grpSp>
      <p:grpSp>
        <p:nvGrpSpPr>
          <p:cNvPr id="134" name="Google Shape;134;p15"/>
          <p:cNvGrpSpPr/>
          <p:nvPr/>
        </p:nvGrpSpPr>
        <p:grpSpPr>
          <a:xfrm>
            <a:off x="3893976" y="2090057"/>
            <a:ext cx="3303036" cy="1500722"/>
            <a:chOff x="2369976" y="2090057"/>
            <a:chExt cx="3303036" cy="1500722"/>
          </a:xfrm>
        </p:grpSpPr>
        <p:sp>
          <p:nvSpPr>
            <p:cNvPr id="135" name="Google Shape;135;p15"/>
            <p:cNvSpPr/>
            <p:nvPr/>
          </p:nvSpPr>
          <p:spPr>
            <a:xfrm>
              <a:off x="2369976" y="2090057"/>
              <a:ext cx="3303036" cy="1500722"/>
            </a:xfrm>
            <a:custGeom>
              <a:avLst/>
              <a:gdLst/>
              <a:ahLst/>
              <a:cxnLst/>
              <a:rect l="l" t="t" r="r" b="b"/>
              <a:pathLst>
                <a:path w="3303036" h="1500722" extrusionOk="0">
                  <a:moveTo>
                    <a:pt x="3303036" y="914400"/>
                  </a:moveTo>
                  <a:cubicBezTo>
                    <a:pt x="3058885" y="1090127"/>
                    <a:pt x="2814734" y="1265854"/>
                    <a:pt x="2481942" y="1362270"/>
                  </a:cubicBezTo>
                  <a:cubicBezTo>
                    <a:pt x="2149150" y="1458686"/>
                    <a:pt x="1592424" y="1524000"/>
                    <a:pt x="1306285" y="1492898"/>
                  </a:cubicBezTo>
                  <a:cubicBezTo>
                    <a:pt x="1020146" y="1461796"/>
                    <a:pt x="982824" y="1424473"/>
                    <a:pt x="765110" y="1175657"/>
                  </a:cubicBezTo>
                  <a:cubicBezTo>
                    <a:pt x="547396" y="926841"/>
                    <a:pt x="273698" y="463420"/>
                    <a:pt x="0" y="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6" name="Google Shape;136;p15"/>
            <p:cNvSpPr txBox="1"/>
            <p:nvPr/>
          </p:nvSpPr>
          <p:spPr>
            <a:xfrm>
              <a:off x="3969634" y="2908173"/>
              <a:ext cx="1287532" cy="369332"/>
            </a:xfrm>
            <a:prstGeom prst="rect">
              <a:avLst/>
            </a:prstGeom>
            <a:noFill/>
            <a:ln>
              <a:noFill/>
            </a:ln>
          </p:spPr>
          <p:txBody>
            <a:bodyPr spcFirstLastPara="1" wrap="square" lIns="91425" tIns="45700" rIns="91425" bIns="45700" anchor="t" anchorCtr="0">
              <a:noAutofit/>
            </a:bodyPr>
            <a:lstStyle/>
            <a:p>
              <a:r>
                <a:rPr lang="en-US" sz="1800" b="1" i="1">
                  <a:solidFill>
                    <a:srgbClr val="FF0000"/>
                  </a:solidFill>
                </a:rPr>
                <a:t>Response</a:t>
              </a:r>
              <a:endParaRPr/>
            </a:p>
          </p:txBody>
        </p:sp>
      </p:grpSp>
      <p:sp>
        <p:nvSpPr>
          <p:cNvPr id="137" name="Google Shape;137;p15"/>
          <p:cNvSpPr/>
          <p:nvPr/>
        </p:nvSpPr>
        <p:spPr>
          <a:xfrm>
            <a:off x="9021979" y="2597100"/>
            <a:ext cx="1265021" cy="1492232"/>
          </a:xfrm>
          <a:prstGeom prst="can">
            <a:avLst>
              <a:gd name="adj" fmla="val 25000"/>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8" name="Google Shape;138;p15"/>
          <p:cNvSpPr/>
          <p:nvPr/>
        </p:nvSpPr>
        <p:spPr>
          <a:xfrm rot="5400000">
            <a:off x="9254828" y="2987048"/>
            <a:ext cx="838200" cy="921344"/>
          </a:xfrm>
          <a:prstGeom prst="flowChartPunchedTape">
            <a:avLst/>
          </a:prstGeom>
          <a:solidFill>
            <a:srgbClr val="F2F2F2"/>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9" name="Google Shape;139;p15"/>
          <p:cNvSpPr txBox="1"/>
          <p:nvPr/>
        </p:nvSpPr>
        <p:spPr>
          <a:xfrm>
            <a:off x="9144000" y="3037178"/>
            <a:ext cx="1142999" cy="41054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Tables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5" name="Title 4">
            <a:extLst>
              <a:ext uri="{FF2B5EF4-FFF2-40B4-BE49-F238E27FC236}">
                <a16:creationId xmlns:a16="http://schemas.microsoft.com/office/drawing/2014/main" id="{1727625E-B249-2B21-0ECB-EA80BD796E32}"/>
              </a:ext>
            </a:extLst>
          </p:cNvPr>
          <p:cNvSpPr>
            <a:spLocks noGrp="1"/>
          </p:cNvSpPr>
          <p:nvPr>
            <p:ph type="title"/>
          </p:nvPr>
        </p:nvSpPr>
        <p:spPr/>
        <p:txBody>
          <a:bodyPr/>
          <a:lstStyle/>
          <a:p>
            <a:r>
              <a:rPr lang="en-US" dirty="0"/>
              <a:t>Data 8 Tables, </a:t>
            </a:r>
            <a:r>
              <a:rPr lang="en-US" dirty="0" err="1">
                <a:latin typeface="Source Code Pro" panose="020B0309030403020204" pitchFamily="34" charset="0"/>
                <a:ea typeface="Source Code Pro" panose="020B0309030403020204" pitchFamily="34" charset="0"/>
              </a:rPr>
              <a:t>datasicnce</a:t>
            </a:r>
            <a:endParaRPr lang="en-US" dirty="0">
              <a:latin typeface="Source Code Pro" panose="020B0309030403020204" pitchFamily="34" charset="0"/>
              <a:ea typeface="Source Code Pro" panose="020B0309030403020204" pitchFamily="34" charset="0"/>
            </a:endParaRPr>
          </a:p>
        </p:txBody>
      </p:sp>
      <p:sp>
        <p:nvSpPr>
          <p:cNvPr id="145" name="Google Shape;145;p16"/>
          <p:cNvSpPr txBox="1">
            <a:spLocks noGrp="1"/>
          </p:cNvSpPr>
          <p:nvPr>
            <p:ph idx="1"/>
          </p:nvPr>
        </p:nvSpPr>
        <p:spPr>
          <a:xfrm>
            <a:off x="4122453" y="5400122"/>
            <a:ext cx="7102876" cy="886793"/>
          </a:xfrm>
          <a:solidFill>
            <a:schemeClr val="lt1"/>
          </a:solidFill>
          <a:ln>
            <a:noFill/>
          </a:ln>
        </p:spPr>
        <p:txBody>
          <a:bodyPr spcFirstLastPara="1" wrap="square" lIns="92075" tIns="46025" rIns="92075" bIns="46025" anchor="t" anchorCtr="0">
            <a:noAutofit/>
          </a:bodyPr>
          <a:lstStyle/>
          <a:p>
            <a:r>
              <a:rPr lang="en-US" sz="2400" dirty="0"/>
              <a:t>A single, simple, powerful data structure for all</a:t>
            </a:r>
          </a:p>
          <a:p>
            <a:r>
              <a:rPr lang="en-US" sz="2400" dirty="0"/>
              <a:t>Inspired by Excel, SQL, R, Pandas, etc.</a:t>
            </a:r>
          </a:p>
        </p:txBody>
      </p:sp>
      <p:sp>
        <p:nvSpPr>
          <p:cNvPr id="2" name="Footer Placeholder 3">
            <a:extLst>
              <a:ext uri="{FF2B5EF4-FFF2-40B4-BE49-F238E27FC236}">
                <a16:creationId xmlns:a16="http://schemas.microsoft.com/office/drawing/2014/main" id="{A45D7ABE-8F57-1C36-FBB5-8D06127236C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148" name="Google Shape;148;p16"/>
          <p:cNvSpPr txBox="1"/>
          <p:nvPr/>
        </p:nvSpPr>
        <p:spPr>
          <a:xfrm>
            <a:off x="2332099" y="1048437"/>
            <a:ext cx="6653776" cy="400110"/>
          </a:xfrm>
          <a:prstGeom prst="rect">
            <a:avLst/>
          </a:prstGeom>
          <a:noFill/>
          <a:ln>
            <a:noFill/>
          </a:ln>
        </p:spPr>
        <p:txBody>
          <a:bodyPr spcFirstLastPara="1" wrap="square" lIns="91425" tIns="45700" rIns="91425" bIns="45700" anchor="t" anchorCtr="0">
            <a:noAutofit/>
          </a:bodyPr>
          <a:lstStyle/>
          <a:p>
            <a:r>
              <a:rPr lang="en-US" sz="2000" b="1" dirty="0">
                <a:solidFill>
                  <a:srgbClr val="660066"/>
                </a:solidFill>
              </a:rPr>
              <a:t>ordered collection of labeled columns of anything</a:t>
            </a:r>
            <a:endParaRPr dirty="0"/>
          </a:p>
        </p:txBody>
      </p:sp>
      <p:grpSp>
        <p:nvGrpSpPr>
          <p:cNvPr id="149" name="Google Shape;149;p16"/>
          <p:cNvGrpSpPr/>
          <p:nvPr/>
        </p:nvGrpSpPr>
        <p:grpSpPr>
          <a:xfrm>
            <a:off x="3851445" y="1550849"/>
            <a:ext cx="2476500" cy="2951201"/>
            <a:chOff x="2679701" y="1595399"/>
            <a:chExt cx="2476500" cy="2951201"/>
          </a:xfrm>
        </p:grpSpPr>
        <p:sp>
          <p:nvSpPr>
            <p:cNvPr id="150" name="Google Shape;150;p16"/>
            <p:cNvSpPr/>
            <p:nvPr/>
          </p:nvSpPr>
          <p:spPr>
            <a:xfrm>
              <a:off x="2679701" y="1595399"/>
              <a:ext cx="2476500" cy="2951201"/>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51" name="Google Shape;151;p16"/>
            <p:cNvSpPr/>
            <p:nvPr/>
          </p:nvSpPr>
          <p:spPr>
            <a:xfrm>
              <a:off x="2819400" y="2057400"/>
              <a:ext cx="469900" cy="2489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52" name="Google Shape;152;p16"/>
            <p:cNvSpPr/>
            <p:nvPr/>
          </p:nvSpPr>
          <p:spPr>
            <a:xfrm>
              <a:off x="2819400" y="1701800"/>
              <a:ext cx="4699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53" name="Google Shape;153;p16"/>
            <p:cNvCxnSpPr/>
            <p:nvPr/>
          </p:nvCxnSpPr>
          <p:spPr>
            <a:xfrm>
              <a:off x="2819400" y="22606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4" name="Google Shape;154;p16"/>
            <p:cNvCxnSpPr/>
            <p:nvPr/>
          </p:nvCxnSpPr>
          <p:spPr>
            <a:xfrm>
              <a:off x="2819400" y="2476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5" name="Google Shape;155;p16"/>
            <p:cNvCxnSpPr/>
            <p:nvPr/>
          </p:nvCxnSpPr>
          <p:spPr>
            <a:xfrm>
              <a:off x="2819400" y="27051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6" name="Google Shape;156;p16"/>
            <p:cNvCxnSpPr/>
            <p:nvPr/>
          </p:nvCxnSpPr>
          <p:spPr>
            <a:xfrm>
              <a:off x="2819400" y="29210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7" name="Google Shape;157;p16"/>
            <p:cNvCxnSpPr/>
            <p:nvPr/>
          </p:nvCxnSpPr>
          <p:spPr>
            <a:xfrm>
              <a:off x="2819400" y="4254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158" name="Google Shape;158;p16"/>
            <p:cNvGrpSpPr/>
            <p:nvPr/>
          </p:nvGrpSpPr>
          <p:grpSpPr>
            <a:xfrm>
              <a:off x="2971800" y="3514273"/>
              <a:ext cx="165100" cy="609600"/>
              <a:chOff x="1397000" y="3746500"/>
              <a:chExt cx="165100" cy="520700"/>
            </a:xfrm>
          </p:grpSpPr>
          <p:sp>
            <p:nvSpPr>
              <p:cNvPr id="159" name="Google Shape;159;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60" name="Google Shape;160;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61" name="Google Shape;161;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sp>
          <p:nvSpPr>
            <p:cNvPr id="162" name="Google Shape;162;p16"/>
            <p:cNvSpPr/>
            <p:nvPr/>
          </p:nvSpPr>
          <p:spPr>
            <a:xfrm>
              <a:off x="3390900" y="2057400"/>
              <a:ext cx="3175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63" name="Google Shape;163;p16"/>
            <p:cNvSpPr/>
            <p:nvPr/>
          </p:nvSpPr>
          <p:spPr>
            <a:xfrm>
              <a:off x="3390900" y="1701800"/>
              <a:ext cx="3175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64" name="Google Shape;164;p16"/>
            <p:cNvCxnSpPr/>
            <p:nvPr/>
          </p:nvCxnSpPr>
          <p:spPr>
            <a:xfrm>
              <a:off x="3390900" y="22606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5" name="Google Shape;165;p16"/>
            <p:cNvCxnSpPr/>
            <p:nvPr/>
          </p:nvCxnSpPr>
          <p:spPr>
            <a:xfrm>
              <a:off x="3390900" y="24765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6" name="Google Shape;166;p16"/>
            <p:cNvCxnSpPr/>
            <p:nvPr/>
          </p:nvCxnSpPr>
          <p:spPr>
            <a:xfrm>
              <a:off x="3390900" y="27051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7" name="Google Shape;167;p16"/>
            <p:cNvCxnSpPr/>
            <p:nvPr/>
          </p:nvCxnSpPr>
          <p:spPr>
            <a:xfrm>
              <a:off x="3390900" y="29210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8" name="Google Shape;168;p16"/>
            <p:cNvCxnSpPr/>
            <p:nvPr/>
          </p:nvCxnSpPr>
          <p:spPr>
            <a:xfrm>
              <a:off x="3390900" y="42418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169" name="Google Shape;169;p16"/>
            <p:cNvSpPr/>
            <p:nvPr/>
          </p:nvSpPr>
          <p:spPr>
            <a:xfrm>
              <a:off x="3810000" y="2057400"/>
              <a:ext cx="647699"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70" name="Google Shape;170;p16"/>
            <p:cNvSpPr/>
            <p:nvPr/>
          </p:nvSpPr>
          <p:spPr>
            <a:xfrm>
              <a:off x="3810000" y="1701800"/>
              <a:ext cx="647699"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71" name="Google Shape;171;p16"/>
            <p:cNvCxnSpPr/>
            <p:nvPr/>
          </p:nvCxnSpPr>
          <p:spPr>
            <a:xfrm>
              <a:off x="3810000" y="22606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2" name="Google Shape;172;p16"/>
            <p:cNvCxnSpPr/>
            <p:nvPr/>
          </p:nvCxnSpPr>
          <p:spPr>
            <a:xfrm>
              <a:off x="3810000" y="24765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3" name="Google Shape;173;p16"/>
            <p:cNvCxnSpPr/>
            <p:nvPr/>
          </p:nvCxnSpPr>
          <p:spPr>
            <a:xfrm>
              <a:off x="3810000" y="27051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4" name="Google Shape;174;p16"/>
            <p:cNvCxnSpPr/>
            <p:nvPr/>
          </p:nvCxnSpPr>
          <p:spPr>
            <a:xfrm>
              <a:off x="3810000" y="29210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5" name="Google Shape;175;p16"/>
            <p:cNvCxnSpPr/>
            <p:nvPr/>
          </p:nvCxnSpPr>
          <p:spPr>
            <a:xfrm>
              <a:off x="3810000" y="42418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176" name="Google Shape;176;p16"/>
            <p:cNvSpPr/>
            <p:nvPr/>
          </p:nvSpPr>
          <p:spPr>
            <a:xfrm>
              <a:off x="4559300" y="2057400"/>
              <a:ext cx="4699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77" name="Google Shape;177;p16"/>
            <p:cNvSpPr/>
            <p:nvPr/>
          </p:nvSpPr>
          <p:spPr>
            <a:xfrm>
              <a:off x="4559300" y="1701800"/>
              <a:ext cx="4699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78" name="Google Shape;178;p16"/>
            <p:cNvCxnSpPr/>
            <p:nvPr/>
          </p:nvCxnSpPr>
          <p:spPr>
            <a:xfrm>
              <a:off x="4559300" y="22606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9" name="Google Shape;179;p16"/>
            <p:cNvCxnSpPr/>
            <p:nvPr/>
          </p:nvCxnSpPr>
          <p:spPr>
            <a:xfrm>
              <a:off x="4559300" y="2476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0" name="Google Shape;180;p16"/>
            <p:cNvCxnSpPr/>
            <p:nvPr/>
          </p:nvCxnSpPr>
          <p:spPr>
            <a:xfrm>
              <a:off x="4559300" y="27051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1" name="Google Shape;181;p16"/>
            <p:cNvCxnSpPr/>
            <p:nvPr/>
          </p:nvCxnSpPr>
          <p:spPr>
            <a:xfrm>
              <a:off x="4559300" y="29210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2" name="Google Shape;182;p16"/>
            <p:cNvCxnSpPr/>
            <p:nvPr/>
          </p:nvCxnSpPr>
          <p:spPr>
            <a:xfrm>
              <a:off x="4559300" y="42418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183" name="Google Shape;183;p16"/>
            <p:cNvGrpSpPr/>
            <p:nvPr/>
          </p:nvGrpSpPr>
          <p:grpSpPr>
            <a:xfrm>
              <a:off x="3467100" y="3514273"/>
              <a:ext cx="165100" cy="609600"/>
              <a:chOff x="1397000" y="3746500"/>
              <a:chExt cx="165100" cy="520700"/>
            </a:xfrm>
          </p:grpSpPr>
          <p:sp>
            <p:nvSpPr>
              <p:cNvPr id="184" name="Google Shape;184;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85" name="Google Shape;185;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86" name="Google Shape;186;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grpSp>
          <p:nvGrpSpPr>
            <p:cNvPr id="187" name="Google Shape;187;p16"/>
            <p:cNvGrpSpPr/>
            <p:nvPr/>
          </p:nvGrpSpPr>
          <p:grpSpPr>
            <a:xfrm>
              <a:off x="4025900" y="3514273"/>
              <a:ext cx="165100" cy="609600"/>
              <a:chOff x="1397000" y="3746500"/>
              <a:chExt cx="165100" cy="520700"/>
            </a:xfrm>
          </p:grpSpPr>
          <p:sp>
            <p:nvSpPr>
              <p:cNvPr id="188" name="Google Shape;188;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89" name="Google Shape;189;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90" name="Google Shape;190;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grpSp>
          <p:nvGrpSpPr>
            <p:cNvPr id="191" name="Google Shape;191;p16"/>
            <p:cNvGrpSpPr/>
            <p:nvPr/>
          </p:nvGrpSpPr>
          <p:grpSpPr>
            <a:xfrm>
              <a:off x="4699000" y="3514273"/>
              <a:ext cx="165100" cy="609600"/>
              <a:chOff x="1397000" y="3746500"/>
              <a:chExt cx="165100" cy="520700"/>
            </a:xfrm>
          </p:grpSpPr>
          <p:sp>
            <p:nvSpPr>
              <p:cNvPr id="192" name="Google Shape;192;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93" name="Google Shape;193;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94" name="Google Shape;194;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sp>
          <p:nvSpPr>
            <p:cNvPr id="195" name="Google Shape;195;p16"/>
            <p:cNvSpPr txBox="1"/>
            <p:nvPr/>
          </p:nvSpPr>
          <p:spPr>
            <a:xfrm>
              <a:off x="2754742" y="1624568"/>
              <a:ext cx="712357"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label</a:t>
              </a:r>
              <a:endParaRPr dirty="0"/>
            </a:p>
          </p:txBody>
        </p:sp>
        <p:sp>
          <p:nvSpPr>
            <p:cNvPr id="196" name="Google Shape;196;p16"/>
            <p:cNvSpPr txBox="1"/>
            <p:nvPr/>
          </p:nvSpPr>
          <p:spPr>
            <a:xfrm rot="5400000">
              <a:off x="2623336" y="2805399"/>
              <a:ext cx="917007"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values</a:t>
              </a:r>
              <a:endParaRPr dirty="0"/>
            </a:p>
          </p:txBody>
        </p:sp>
      </p:grpSp>
      <p:grpSp>
        <p:nvGrpSpPr>
          <p:cNvPr id="197" name="Google Shape;197;p16"/>
          <p:cNvGrpSpPr/>
          <p:nvPr/>
        </p:nvGrpSpPr>
        <p:grpSpPr>
          <a:xfrm>
            <a:off x="4226103" y="4502219"/>
            <a:ext cx="4759772" cy="854906"/>
            <a:chOff x="3479924" y="4637762"/>
            <a:chExt cx="4759772" cy="744350"/>
          </a:xfrm>
        </p:grpSpPr>
        <p:grpSp>
          <p:nvGrpSpPr>
            <p:cNvPr id="198" name="Google Shape;198;p16"/>
            <p:cNvGrpSpPr/>
            <p:nvPr/>
          </p:nvGrpSpPr>
          <p:grpSpPr>
            <a:xfrm rot="-5400000">
              <a:off x="6712974" y="4042262"/>
              <a:ext cx="317500" cy="2362200"/>
              <a:chOff x="6051884" y="2345240"/>
              <a:chExt cx="317500" cy="2362200"/>
            </a:xfrm>
          </p:grpSpPr>
          <p:sp>
            <p:nvSpPr>
              <p:cNvPr id="199" name="Google Shape;199;p16"/>
              <p:cNvSpPr/>
              <p:nvPr/>
            </p:nvSpPr>
            <p:spPr>
              <a:xfrm>
                <a:off x="6051884" y="2345240"/>
                <a:ext cx="3175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200" name="Google Shape;200;p16"/>
              <p:cNvCxnSpPr/>
              <p:nvPr/>
            </p:nvCxnSpPr>
            <p:spPr>
              <a:xfrm>
                <a:off x="6051884" y="25484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1" name="Google Shape;201;p16"/>
              <p:cNvCxnSpPr/>
              <p:nvPr/>
            </p:nvCxnSpPr>
            <p:spPr>
              <a:xfrm>
                <a:off x="6051884" y="27643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2" name="Google Shape;202;p16"/>
              <p:cNvCxnSpPr/>
              <p:nvPr/>
            </p:nvCxnSpPr>
            <p:spPr>
              <a:xfrm>
                <a:off x="6051884" y="29929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3" name="Google Shape;203;p16"/>
              <p:cNvCxnSpPr/>
              <p:nvPr/>
            </p:nvCxnSpPr>
            <p:spPr>
              <a:xfrm>
                <a:off x="6051884" y="32088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4" name="Google Shape;204;p16"/>
              <p:cNvCxnSpPr/>
              <p:nvPr/>
            </p:nvCxnSpPr>
            <p:spPr>
              <a:xfrm>
                <a:off x="6051884" y="45296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205" name="Google Shape;205;p16"/>
              <p:cNvGrpSpPr/>
              <p:nvPr/>
            </p:nvGrpSpPr>
            <p:grpSpPr>
              <a:xfrm>
                <a:off x="6128084" y="3802113"/>
                <a:ext cx="165100" cy="609600"/>
                <a:chOff x="1397000" y="3746500"/>
                <a:chExt cx="165100" cy="520700"/>
              </a:xfrm>
            </p:grpSpPr>
            <p:sp>
              <p:nvSpPr>
                <p:cNvPr id="206" name="Google Shape;206;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207" name="Google Shape;207;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208" name="Google Shape;208;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grpSp>
        <p:cxnSp>
          <p:nvCxnSpPr>
            <p:cNvPr id="209" name="Google Shape;209;p16"/>
            <p:cNvCxnSpPr>
              <a:endCxn id="199" idx="0"/>
            </p:cNvCxnSpPr>
            <p:nvPr/>
          </p:nvCxnSpPr>
          <p:spPr>
            <a:xfrm>
              <a:off x="3479924" y="4637762"/>
              <a:ext cx="2210700" cy="585600"/>
            </a:xfrm>
            <a:prstGeom prst="curvedConnector3">
              <a:avLst>
                <a:gd name="adj1" fmla="val -6299"/>
              </a:avLst>
            </a:prstGeom>
            <a:noFill/>
            <a:ln w="25400" cap="flat" cmpd="sng">
              <a:solidFill>
                <a:schemeClr val="accent1"/>
              </a:solidFill>
              <a:prstDash val="solid"/>
              <a:round/>
              <a:headEnd type="stealth" w="med" len="med"/>
              <a:tailEnd type="stealth" w="med" len="med"/>
            </a:ln>
            <a:effectLst>
              <a:outerShdw blurRad="40000" dist="20000" dir="5400000" rotWithShape="0">
                <a:srgbClr val="000000">
                  <a:alpha val="37647"/>
                </a:srgbClr>
              </a:outerShdw>
            </a:effectLst>
          </p:spPr>
        </p:cxnSp>
        <p:sp>
          <p:nvSpPr>
            <p:cNvPr id="210" name="Google Shape;210;p16"/>
            <p:cNvSpPr txBox="1"/>
            <p:nvPr/>
          </p:nvSpPr>
          <p:spPr>
            <a:xfrm>
              <a:off x="6683434" y="4666733"/>
              <a:ext cx="1556262" cy="369332"/>
            </a:xfrm>
            <a:prstGeom prst="rect">
              <a:avLst/>
            </a:prstGeom>
            <a:noFill/>
            <a:ln>
              <a:noFill/>
            </a:ln>
          </p:spPr>
          <p:txBody>
            <a:bodyPr spcFirstLastPara="1" wrap="square" lIns="91425" tIns="45700" rIns="91425" bIns="45700" anchor="t" anchorCtr="0">
              <a:noAutofit/>
            </a:bodyPr>
            <a:lstStyle/>
            <a:p>
              <a:r>
                <a:rPr lang="en-US" sz="1800" dirty="0" err="1">
                  <a:solidFill>
                    <a:schemeClr val="dk1"/>
                  </a:solidFill>
                </a:rPr>
                <a:t>Numpy</a:t>
              </a:r>
              <a:r>
                <a:rPr lang="en-US" sz="1800" dirty="0">
                  <a:solidFill>
                    <a:schemeClr val="dk1"/>
                  </a:solidFill>
                </a:rPr>
                <a:t> array</a:t>
              </a:r>
              <a:endParaRPr dirty="0"/>
            </a:p>
          </p:txBody>
        </p:sp>
        <p:sp>
          <p:nvSpPr>
            <p:cNvPr id="211" name="Google Shape;211;p16"/>
            <p:cNvSpPr txBox="1"/>
            <p:nvPr/>
          </p:nvSpPr>
          <p:spPr>
            <a:xfrm>
              <a:off x="4335651" y="4790108"/>
              <a:ext cx="1177171"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T[‘label’]</a:t>
              </a:r>
              <a:endParaRPr dirty="0"/>
            </a:p>
          </p:txBody>
        </p:sp>
      </p:grpSp>
      <p:grpSp>
        <p:nvGrpSpPr>
          <p:cNvPr id="212" name="Google Shape;212;p16"/>
          <p:cNvGrpSpPr/>
          <p:nvPr/>
        </p:nvGrpSpPr>
        <p:grpSpPr>
          <a:xfrm>
            <a:off x="1778856" y="1889077"/>
            <a:ext cx="4447488" cy="597932"/>
            <a:chOff x="1134277" y="1914062"/>
            <a:chExt cx="4447488" cy="597932"/>
          </a:xfrm>
        </p:grpSpPr>
        <p:sp>
          <p:nvSpPr>
            <p:cNvPr id="213" name="Google Shape;213;p16"/>
            <p:cNvSpPr/>
            <p:nvPr/>
          </p:nvSpPr>
          <p:spPr>
            <a:xfrm>
              <a:off x="2698865" y="2241034"/>
              <a:ext cx="2882900" cy="27096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214" name="Google Shape;214;p16"/>
            <p:cNvSpPr txBox="1"/>
            <p:nvPr/>
          </p:nvSpPr>
          <p:spPr>
            <a:xfrm>
              <a:off x="1134277" y="1914062"/>
              <a:ext cx="1833079" cy="369332"/>
            </a:xfrm>
            <a:prstGeom prst="rect">
              <a:avLst/>
            </a:prstGeom>
            <a:noFill/>
            <a:ln>
              <a:noFill/>
            </a:ln>
          </p:spPr>
          <p:txBody>
            <a:bodyPr spcFirstLastPara="1" wrap="square" lIns="91425" tIns="45700" rIns="91425" bIns="45700" anchor="t" anchorCtr="0">
              <a:noAutofit/>
            </a:bodyPr>
            <a:lstStyle/>
            <a:p>
              <a:r>
                <a:rPr lang="en-US" sz="1800" i="1">
                  <a:solidFill>
                    <a:schemeClr val="dk1"/>
                  </a:solidFill>
                </a:rPr>
                <a:t>dict, record,tuple</a:t>
              </a:r>
              <a:endParaRPr sz="1800" i="1">
                <a:solidFill>
                  <a:schemeClr val="dk1"/>
                </a:solidFill>
              </a:endParaRPr>
            </a:p>
          </p:txBody>
        </p:sp>
      </p:grpSp>
      <p:grpSp>
        <p:nvGrpSpPr>
          <p:cNvPr id="215" name="Google Shape;215;p16"/>
          <p:cNvGrpSpPr/>
          <p:nvPr/>
        </p:nvGrpSpPr>
        <p:grpSpPr>
          <a:xfrm>
            <a:off x="6363323" y="1475501"/>
            <a:ext cx="3396640" cy="1604148"/>
            <a:chOff x="5464744" y="1500486"/>
            <a:chExt cx="3396640" cy="1604148"/>
          </a:xfrm>
        </p:grpSpPr>
        <p:sp>
          <p:nvSpPr>
            <p:cNvPr id="216" name="Google Shape;216;p16"/>
            <p:cNvSpPr/>
            <p:nvPr/>
          </p:nvSpPr>
          <p:spPr>
            <a:xfrm>
              <a:off x="7310783" y="1888743"/>
              <a:ext cx="776513" cy="1011509"/>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217" name="Google Shape;217;p16"/>
            <p:cNvCxnSpPr/>
            <p:nvPr/>
          </p:nvCxnSpPr>
          <p:spPr>
            <a:xfrm rot="10800000" flipH="1">
              <a:off x="5464744" y="2125552"/>
              <a:ext cx="1846039" cy="979082"/>
            </a:xfrm>
            <a:prstGeom prst="curvedConnector3">
              <a:avLst>
                <a:gd name="adj1" fmla="val 50000"/>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218" name="Google Shape;218;p16"/>
            <p:cNvSpPr txBox="1"/>
            <p:nvPr/>
          </p:nvSpPr>
          <p:spPr>
            <a:xfrm>
              <a:off x="5687393" y="1500486"/>
              <a:ext cx="317399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select, where, take, drop, group</a:t>
              </a:r>
              <a:endParaRPr/>
            </a:p>
          </p:txBody>
        </p:sp>
      </p:grpSp>
      <p:grpSp>
        <p:nvGrpSpPr>
          <p:cNvPr id="219" name="Google Shape;219;p16"/>
          <p:cNvGrpSpPr/>
          <p:nvPr/>
        </p:nvGrpSpPr>
        <p:grpSpPr>
          <a:xfrm>
            <a:off x="712042" y="2211818"/>
            <a:ext cx="3057924" cy="4420609"/>
            <a:chOff x="67463" y="2236802"/>
            <a:chExt cx="3057924" cy="4420609"/>
          </a:xfrm>
        </p:grpSpPr>
        <p:pic>
          <p:nvPicPr>
            <p:cNvPr id="220" name="Google Shape;220;p16" descr="A0YHYYT2laJSAAAAAElFTkSuQmCC%0A.png"/>
            <p:cNvPicPr preferRelativeResize="0"/>
            <p:nvPr/>
          </p:nvPicPr>
          <p:blipFill rotWithShape="1">
            <a:blip r:embed="rId3">
              <a:alphaModFix/>
            </a:blip>
            <a:srcRect/>
            <a:stretch/>
          </p:blipFill>
          <p:spPr>
            <a:xfrm>
              <a:off x="88655" y="4132974"/>
              <a:ext cx="2006964" cy="1217904"/>
            </a:xfrm>
            <a:prstGeom prst="rect">
              <a:avLst/>
            </a:prstGeom>
            <a:noFill/>
            <a:ln w="9525" cap="flat" cmpd="sng">
              <a:solidFill>
                <a:srgbClr val="0000FF"/>
              </a:solidFill>
              <a:prstDash val="solid"/>
              <a:round/>
              <a:headEnd type="none" w="sm" len="sm"/>
              <a:tailEnd type="none" w="sm" len="sm"/>
            </a:ln>
          </p:spPr>
        </p:pic>
        <p:pic>
          <p:nvPicPr>
            <p:cNvPr id="221" name="Google Shape;221;p16" descr="Screen Shot 2015-10-05 at 11.02.25 AM.png"/>
            <p:cNvPicPr preferRelativeResize="0"/>
            <p:nvPr/>
          </p:nvPicPr>
          <p:blipFill rotWithShape="1">
            <a:blip r:embed="rId4">
              <a:alphaModFix/>
            </a:blip>
            <a:srcRect/>
            <a:stretch/>
          </p:blipFill>
          <p:spPr>
            <a:xfrm>
              <a:off x="416612" y="5197540"/>
              <a:ext cx="1679006" cy="1459871"/>
            </a:xfrm>
            <a:prstGeom prst="rect">
              <a:avLst/>
            </a:prstGeom>
            <a:noFill/>
            <a:ln w="9525" cap="flat" cmpd="sng">
              <a:solidFill>
                <a:srgbClr val="0000FF"/>
              </a:solidFill>
              <a:prstDash val="solid"/>
              <a:round/>
              <a:headEnd type="none" w="sm" len="sm"/>
              <a:tailEnd type="none" w="sm" len="sm"/>
            </a:ln>
          </p:spPr>
        </p:pic>
        <p:pic>
          <p:nvPicPr>
            <p:cNvPr id="222" name="Google Shape;222;p16" descr="kjJ4QQogZa+vWrQwODl53PTMzk7fffnsaKxJiesk9ekIIIYQQM5RcuhVCCCGEmKGk0RNCCCGEmKGk0RNCCCGEmKGk0RNCCCGEmKGk0RNCCCGEmKH+D6nJMcKA489xAAAAAElFTkSuQmCC.png"/>
            <p:cNvPicPr preferRelativeResize="0"/>
            <p:nvPr/>
          </p:nvPicPr>
          <p:blipFill rotWithShape="1">
            <a:blip r:embed="rId5">
              <a:alphaModFix/>
            </a:blip>
            <a:srcRect/>
            <a:stretch/>
          </p:blipFill>
          <p:spPr>
            <a:xfrm>
              <a:off x="193776" y="3207231"/>
              <a:ext cx="2148349" cy="975906"/>
            </a:xfrm>
            <a:prstGeom prst="rect">
              <a:avLst/>
            </a:prstGeom>
            <a:noFill/>
            <a:ln w="9525" cap="flat" cmpd="sng">
              <a:solidFill>
                <a:srgbClr val="0000FF"/>
              </a:solidFill>
              <a:prstDash val="solid"/>
              <a:round/>
              <a:headEnd type="none" w="sm" len="sm"/>
              <a:tailEnd type="none" w="sm" len="sm"/>
            </a:ln>
          </p:spPr>
        </p:pic>
        <p:pic>
          <p:nvPicPr>
            <p:cNvPr id="223" name="Google Shape;223;p16" descr="4yQhENx+VgwAAAABJRU5ErkJggg==%0A.png"/>
            <p:cNvPicPr preferRelativeResize="0"/>
            <p:nvPr/>
          </p:nvPicPr>
          <p:blipFill rotWithShape="1">
            <a:blip r:embed="rId6">
              <a:alphaModFix/>
            </a:blip>
            <a:srcRect/>
            <a:stretch/>
          </p:blipFill>
          <p:spPr>
            <a:xfrm>
              <a:off x="1378784" y="4642772"/>
              <a:ext cx="1598324" cy="1033335"/>
            </a:xfrm>
            <a:prstGeom prst="rect">
              <a:avLst/>
            </a:prstGeom>
            <a:noFill/>
            <a:ln w="9525" cap="flat" cmpd="sng">
              <a:solidFill>
                <a:srgbClr val="0000FF"/>
              </a:solidFill>
              <a:prstDash val="solid"/>
              <a:round/>
              <a:headEnd type="none" w="sm" len="sm"/>
              <a:tailEnd type="none" w="sm" len="sm"/>
            </a:ln>
          </p:spPr>
        </p:pic>
        <p:pic>
          <p:nvPicPr>
            <p:cNvPr id="224" name="Google Shape;224;p16" descr="ZCFXn8MAAAAAElFTkSuQmCC.png"/>
            <p:cNvPicPr preferRelativeResize="0"/>
            <p:nvPr/>
          </p:nvPicPr>
          <p:blipFill rotWithShape="1">
            <a:blip r:embed="rId7">
              <a:alphaModFix/>
            </a:blip>
            <a:srcRect/>
            <a:stretch/>
          </p:blipFill>
          <p:spPr>
            <a:xfrm>
              <a:off x="67463" y="2410070"/>
              <a:ext cx="1570837" cy="901900"/>
            </a:xfrm>
            <a:prstGeom prst="rect">
              <a:avLst/>
            </a:prstGeom>
            <a:noFill/>
            <a:ln w="9525" cap="flat" cmpd="sng">
              <a:solidFill>
                <a:srgbClr val="0000FF"/>
              </a:solidFill>
              <a:prstDash val="solid"/>
              <a:round/>
              <a:headEnd type="none" w="sm" len="sm"/>
              <a:tailEnd type="none" w="sm" len="sm"/>
            </a:ln>
          </p:spPr>
        </p:pic>
        <p:sp>
          <p:nvSpPr>
            <p:cNvPr id="225" name="Google Shape;225;p16"/>
            <p:cNvSpPr/>
            <p:nvPr/>
          </p:nvSpPr>
          <p:spPr>
            <a:xfrm rot="10164314">
              <a:off x="1316017" y="2394976"/>
              <a:ext cx="1772750" cy="562714"/>
            </a:xfrm>
            <a:prstGeom prst="curvedUpArrow">
              <a:avLst>
                <a:gd name="adj1" fmla="val 25000"/>
                <a:gd name="adj2" fmla="val 50000"/>
                <a:gd name="adj3" fmla="val 25000"/>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dk1"/>
                </a:solidFill>
              </a:endParaRPr>
            </a:p>
          </p:txBody>
        </p:sp>
      </p:grpSp>
      <p:grpSp>
        <p:nvGrpSpPr>
          <p:cNvPr id="226" name="Google Shape;226;p16"/>
          <p:cNvGrpSpPr/>
          <p:nvPr/>
        </p:nvGrpSpPr>
        <p:grpSpPr>
          <a:xfrm>
            <a:off x="6855903" y="2235616"/>
            <a:ext cx="1268976" cy="1945307"/>
            <a:chOff x="5957324" y="2260600"/>
            <a:chExt cx="1268976" cy="1945307"/>
          </a:xfrm>
        </p:grpSpPr>
        <p:sp>
          <p:nvSpPr>
            <p:cNvPr id="227" name="Google Shape;227;p16"/>
            <p:cNvSpPr/>
            <p:nvPr/>
          </p:nvSpPr>
          <p:spPr>
            <a:xfrm>
              <a:off x="5957324" y="3693114"/>
              <a:ext cx="982040" cy="512793"/>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228" name="Google Shape;228;p16"/>
            <p:cNvSpPr/>
            <p:nvPr/>
          </p:nvSpPr>
          <p:spPr>
            <a:xfrm>
              <a:off x="6375400" y="2260600"/>
              <a:ext cx="850900" cy="1330914"/>
            </a:xfrm>
            <a:custGeom>
              <a:avLst/>
              <a:gdLst/>
              <a:ahLst/>
              <a:cxnLst/>
              <a:rect l="l" t="t" r="r" b="b"/>
              <a:pathLst>
                <a:path w="850900" h="1168400" extrusionOk="0">
                  <a:moveTo>
                    <a:pt x="0" y="1168400"/>
                  </a:moveTo>
                  <a:cubicBezTo>
                    <a:pt x="62441" y="891116"/>
                    <a:pt x="124883" y="613833"/>
                    <a:pt x="266700" y="419100"/>
                  </a:cubicBezTo>
                  <a:cubicBezTo>
                    <a:pt x="408517" y="224367"/>
                    <a:pt x="850900" y="0"/>
                    <a:pt x="850900" y="0"/>
                  </a:cubicBezTo>
                </a:path>
              </a:pathLst>
            </a:cu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algn="ctr"/>
              <a:endParaRPr sz="1800">
                <a:solidFill>
                  <a:schemeClr val="dk1"/>
                </a:solidFill>
              </a:endParaRPr>
            </a:p>
          </p:txBody>
        </p:sp>
        <p:sp>
          <p:nvSpPr>
            <p:cNvPr id="229" name="Google Shape;229;p16"/>
            <p:cNvSpPr txBox="1"/>
            <p:nvPr/>
          </p:nvSpPr>
          <p:spPr>
            <a:xfrm>
              <a:off x="6478996" y="3290867"/>
              <a:ext cx="592633"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join</a:t>
              </a:r>
              <a:endParaRPr dirty="0"/>
            </a:p>
          </p:txBody>
        </p:sp>
      </p:grpSp>
      <p:sp>
        <p:nvSpPr>
          <p:cNvPr id="231" name="Google Shape;231;p16"/>
          <p:cNvSpPr/>
          <p:nvPr/>
        </p:nvSpPr>
        <p:spPr>
          <a:xfrm>
            <a:off x="6573665" y="2245710"/>
            <a:ext cx="1345744" cy="646331"/>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pivot, pivot_bin</a:t>
            </a:r>
            <a:endParaRPr sz="1800">
              <a:solidFill>
                <a:schemeClr val="dk1"/>
              </a:solidFill>
            </a:endParaRPr>
          </a:p>
        </p:txBody>
      </p:sp>
      <p:grpSp>
        <p:nvGrpSpPr>
          <p:cNvPr id="232" name="Google Shape;232;p16"/>
          <p:cNvGrpSpPr/>
          <p:nvPr/>
        </p:nvGrpSpPr>
        <p:grpSpPr>
          <a:xfrm>
            <a:off x="6586365" y="3010281"/>
            <a:ext cx="2668814" cy="840441"/>
            <a:chOff x="5687786" y="3035265"/>
            <a:chExt cx="2391462" cy="840441"/>
          </a:xfrm>
        </p:grpSpPr>
        <p:sp>
          <p:nvSpPr>
            <p:cNvPr id="233" name="Google Shape;233;p16"/>
            <p:cNvSpPr/>
            <p:nvPr/>
          </p:nvSpPr>
          <p:spPr>
            <a:xfrm>
              <a:off x="7357163" y="3176690"/>
              <a:ext cx="722085" cy="699016"/>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234" name="Google Shape;234;p16"/>
            <p:cNvSpPr txBox="1"/>
            <p:nvPr/>
          </p:nvSpPr>
          <p:spPr>
            <a:xfrm>
              <a:off x="5687786" y="3035265"/>
              <a:ext cx="58221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split</a:t>
              </a:r>
              <a:endParaRPr/>
            </a:p>
          </p:txBody>
        </p:sp>
        <p:sp>
          <p:nvSpPr>
            <p:cNvPr id="235" name="Google Shape;235;p16"/>
            <p:cNvSpPr/>
            <p:nvPr/>
          </p:nvSpPr>
          <p:spPr>
            <a:xfrm>
              <a:off x="5816600" y="3047052"/>
              <a:ext cx="1473200" cy="343848"/>
            </a:xfrm>
            <a:custGeom>
              <a:avLst/>
              <a:gdLst/>
              <a:ahLst/>
              <a:cxnLst/>
              <a:rect l="l" t="t" r="r" b="b"/>
              <a:pathLst>
                <a:path w="1473200" h="343848" extrusionOk="0">
                  <a:moveTo>
                    <a:pt x="0" y="13648"/>
                  </a:moveTo>
                  <a:cubicBezTo>
                    <a:pt x="353483" y="-1169"/>
                    <a:pt x="706967" y="-15985"/>
                    <a:pt x="952500" y="39048"/>
                  </a:cubicBezTo>
                  <a:cubicBezTo>
                    <a:pt x="1198033" y="94081"/>
                    <a:pt x="1473200" y="343848"/>
                    <a:pt x="1473200" y="343848"/>
                  </a:cubicBezTo>
                </a:path>
              </a:pathLst>
            </a:cu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algn="ctr"/>
              <a:endParaRPr sz="1800">
                <a:solidFill>
                  <a:schemeClr val="dk1"/>
                </a:solidFill>
              </a:endParaRPr>
            </a:p>
          </p:txBody>
        </p:sp>
      </p:grpSp>
      <p:grpSp>
        <p:nvGrpSpPr>
          <p:cNvPr id="236" name="Google Shape;236;p16"/>
          <p:cNvGrpSpPr/>
          <p:nvPr/>
        </p:nvGrpSpPr>
        <p:grpSpPr>
          <a:xfrm>
            <a:off x="947857" y="1065128"/>
            <a:ext cx="2554223" cy="843700"/>
            <a:chOff x="303277" y="1090113"/>
            <a:chExt cx="2554223" cy="843700"/>
          </a:xfrm>
        </p:grpSpPr>
        <p:sp>
          <p:nvSpPr>
            <p:cNvPr id="237" name="Google Shape;237;p16"/>
            <p:cNvSpPr/>
            <p:nvPr/>
          </p:nvSpPr>
          <p:spPr>
            <a:xfrm>
              <a:off x="1194673" y="1473532"/>
              <a:ext cx="1662827" cy="413177"/>
            </a:xfrm>
            <a:custGeom>
              <a:avLst/>
              <a:gdLst/>
              <a:ahLst/>
              <a:cxnLst/>
              <a:rect l="l" t="t" r="r" b="b"/>
              <a:pathLst>
                <a:path w="2006600" h="413177" extrusionOk="0">
                  <a:moveTo>
                    <a:pt x="0" y="0"/>
                  </a:moveTo>
                  <a:cubicBezTo>
                    <a:pt x="124883" y="151341"/>
                    <a:pt x="249767" y="302683"/>
                    <a:pt x="584200" y="368300"/>
                  </a:cubicBezTo>
                  <a:cubicBezTo>
                    <a:pt x="918633" y="433917"/>
                    <a:pt x="1462616" y="413808"/>
                    <a:pt x="2006600" y="393700"/>
                  </a:cubicBezTo>
                </a:path>
              </a:pathLst>
            </a:custGeom>
            <a:noFill/>
            <a:ln w="28575"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algn="ctr"/>
              <a:endParaRPr sz="1800">
                <a:solidFill>
                  <a:schemeClr val="dk1"/>
                </a:solidFill>
              </a:endParaRPr>
            </a:p>
          </p:txBody>
        </p:sp>
        <p:pic>
          <p:nvPicPr>
            <p:cNvPr id="238" name="Google Shape;238;p16" descr="earth2"/>
            <p:cNvPicPr preferRelativeResize="0"/>
            <p:nvPr/>
          </p:nvPicPr>
          <p:blipFill rotWithShape="1">
            <a:blip r:embed="rId8">
              <a:alphaModFix/>
            </a:blip>
            <a:srcRect/>
            <a:stretch/>
          </p:blipFill>
          <p:spPr>
            <a:xfrm>
              <a:off x="303277" y="1090113"/>
              <a:ext cx="843700" cy="8437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fade">
                                      <p:cBhvr>
                                        <p:cTn id="12" dur="500"/>
                                        <p:tgtEl>
                                          <p:spTgt spid="2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fade">
                                      <p:cBhvr>
                                        <p:cTn id="17" dur="500"/>
                                        <p:tgtEl>
                                          <p:spTgt spid="2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500"/>
                                        <p:tgtEl>
                                          <p:spTgt spid="2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500"/>
                                        <p:tgtEl>
                                          <p:spTgt spid="2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5" name="Title 4">
            <a:extLst>
              <a:ext uri="{FF2B5EF4-FFF2-40B4-BE49-F238E27FC236}">
                <a16:creationId xmlns:a16="http://schemas.microsoft.com/office/drawing/2014/main" id="{82542FCE-0D59-66CC-F699-564A7B88A233}"/>
              </a:ext>
            </a:extLst>
          </p:cNvPr>
          <p:cNvSpPr>
            <a:spLocks noGrp="1"/>
          </p:cNvSpPr>
          <p:nvPr>
            <p:ph type="title"/>
          </p:nvPr>
        </p:nvSpPr>
        <p:spPr/>
        <p:txBody>
          <a:bodyPr/>
          <a:lstStyle/>
          <a:p>
            <a:r>
              <a:rPr lang="en-US" dirty="0"/>
              <a:t>Database Management Systems</a:t>
            </a:r>
          </a:p>
        </p:txBody>
      </p:sp>
      <p:sp>
        <p:nvSpPr>
          <p:cNvPr id="245" name="Google Shape;245;p17"/>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sz="2400" dirty="0"/>
              <a:t>DBMS are persistent tables with powerful relational operators</a:t>
            </a:r>
          </a:p>
          <a:p>
            <a:pPr lvl="1"/>
            <a:r>
              <a:rPr lang="en-US" sz="2400" dirty="0"/>
              <a:t>Important, heavily used, interesting!</a:t>
            </a:r>
          </a:p>
          <a:p>
            <a:r>
              <a:rPr lang="en-US" sz="2400" dirty="0"/>
              <a:t>A </a:t>
            </a:r>
            <a:r>
              <a:rPr lang="en-US" sz="2400" dirty="0">
                <a:sym typeface="Courier"/>
              </a:rPr>
              <a:t>table</a:t>
            </a:r>
            <a:r>
              <a:rPr lang="en-US" sz="2400" dirty="0"/>
              <a:t> is a collection of </a:t>
            </a:r>
            <a:r>
              <a:rPr lang="en-US" sz="2400" dirty="0">
                <a:sym typeface="Courier"/>
              </a:rPr>
              <a:t>records</a:t>
            </a:r>
            <a:r>
              <a:rPr lang="en-US" sz="2400" dirty="0"/>
              <a:t>, which are </a:t>
            </a:r>
            <a:r>
              <a:rPr lang="en-US" sz="2400" dirty="0">
                <a:sym typeface="Courier"/>
              </a:rPr>
              <a:t>rows</a:t>
            </a:r>
            <a:r>
              <a:rPr lang="en-US" sz="2400" dirty="0"/>
              <a:t> that have a value for each </a:t>
            </a:r>
            <a:r>
              <a:rPr lang="en-US" sz="2400" dirty="0">
                <a:sym typeface="Courier"/>
              </a:rPr>
              <a:t>column</a:t>
            </a:r>
            <a:endParaRPr lang="en-US" sz="2400" dirty="0"/>
          </a:p>
          <a:p>
            <a:endParaRPr lang="en-US" sz="2400" dirty="0">
              <a:sym typeface="Courier"/>
            </a:endParaRPr>
          </a:p>
          <a:p>
            <a:endParaRPr lang="en-US" sz="2400" dirty="0">
              <a:sym typeface="Courier"/>
            </a:endParaRPr>
          </a:p>
          <a:p>
            <a:endParaRPr lang="en-US" sz="2400" dirty="0">
              <a:sym typeface="Courier"/>
            </a:endParaRPr>
          </a:p>
          <a:p>
            <a:endParaRPr lang="en-US" sz="2400" dirty="0">
              <a:sym typeface="Courier"/>
            </a:endParaRPr>
          </a:p>
          <a:p>
            <a:pPr marL="0" indent="0">
              <a:buNone/>
            </a:pPr>
            <a:endParaRPr lang="en-US" sz="2400" dirty="0"/>
          </a:p>
          <a:p>
            <a:r>
              <a:rPr lang="en-US" sz="2400" dirty="0"/>
              <a:t>Structure Query Language (SQL) is a declarative programming language describing operations on tables</a:t>
            </a:r>
          </a:p>
        </p:txBody>
      </p:sp>
      <p:sp>
        <p:nvSpPr>
          <p:cNvPr id="2" name="Footer Placeholder 3">
            <a:extLst>
              <a:ext uri="{FF2B5EF4-FFF2-40B4-BE49-F238E27FC236}">
                <a16:creationId xmlns:a16="http://schemas.microsoft.com/office/drawing/2014/main" id="{5C4D12A4-5986-8A6C-CB8D-A15DD7AE4511}"/>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graphicFrame>
        <p:nvGraphicFramePr>
          <p:cNvPr id="249" name="Google Shape;249;p17"/>
          <p:cNvGraphicFramePr/>
          <p:nvPr/>
        </p:nvGraphicFramePr>
        <p:xfrm>
          <a:off x="3657600" y="3276600"/>
          <a:ext cx="4572000" cy="1483400"/>
        </p:xfrm>
        <a:graphic>
          <a:graphicData uri="http://schemas.openxmlformats.org/drawingml/2006/table">
            <a:tbl>
              <a:tblPr firstRow="1" bandRow="1">
                <a:noFill/>
                <a:tableStyleId>{56FE67F9-6B8D-4537-87E8-312A73754733}</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u="none" strike="noStrike" cap="none"/>
                        <a:t>Name</a:t>
                      </a:r>
                      <a:endParaRPr/>
                    </a:p>
                  </a:txBody>
                  <a:tcPr marL="91450" marR="91450" marT="45725" marB="45725"/>
                </a:tc>
                <a:tc>
                  <a:txBody>
                    <a:bodyPr/>
                    <a:lstStyle/>
                    <a:p>
                      <a:pPr marL="0" marR="0" lvl="0" indent="0" algn="l" rtl="0">
                        <a:spcBef>
                          <a:spcPts val="0"/>
                        </a:spcBef>
                        <a:spcAft>
                          <a:spcPts val="0"/>
                        </a:spcAft>
                        <a:buNone/>
                      </a:pPr>
                      <a:r>
                        <a:rPr lang="en-US" sz="1800"/>
                        <a:t>Latitude</a:t>
                      </a:r>
                      <a:endParaRPr/>
                    </a:p>
                  </a:txBody>
                  <a:tcPr marL="91450" marR="91450" marT="45725" marB="45725"/>
                </a:tc>
                <a:tc>
                  <a:txBody>
                    <a:bodyPr/>
                    <a:lstStyle/>
                    <a:p>
                      <a:pPr marL="0" marR="0" lvl="0" indent="0" algn="l" rtl="0">
                        <a:spcBef>
                          <a:spcPts val="0"/>
                        </a:spcBef>
                        <a:spcAft>
                          <a:spcPts val="0"/>
                        </a:spcAft>
                        <a:buNone/>
                      </a:pPr>
                      <a:r>
                        <a:rPr lang="en-US" sz="1800"/>
                        <a:t>Longitude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Berkeley</a:t>
                      </a:r>
                      <a:endParaRPr/>
                    </a:p>
                  </a:txBody>
                  <a:tcPr marL="91450" marR="91450" marT="45725" marB="45725"/>
                </a:tc>
                <a:tc>
                  <a:txBody>
                    <a:bodyPr/>
                    <a:lstStyle/>
                    <a:p>
                      <a:pPr marL="0" marR="0" lvl="0" indent="0" algn="l" rtl="0">
                        <a:spcBef>
                          <a:spcPts val="0"/>
                        </a:spcBef>
                        <a:spcAft>
                          <a:spcPts val="0"/>
                        </a:spcAft>
                        <a:buNone/>
                      </a:pPr>
                      <a:r>
                        <a:rPr lang="en-US" sz="1800"/>
                        <a:t>38</a:t>
                      </a:r>
                      <a:endParaRPr/>
                    </a:p>
                  </a:txBody>
                  <a:tcPr marL="91450" marR="91450" marT="45725" marB="45725"/>
                </a:tc>
                <a:tc>
                  <a:txBody>
                    <a:bodyPr/>
                    <a:lstStyle/>
                    <a:p>
                      <a:pPr marL="0" marR="0" lvl="0" indent="0" algn="l" rtl="0">
                        <a:spcBef>
                          <a:spcPts val="0"/>
                        </a:spcBef>
                        <a:spcAft>
                          <a:spcPts val="0"/>
                        </a:spcAft>
                        <a:buNone/>
                      </a:pPr>
                      <a:r>
                        <a:rPr lang="en-US" sz="1800"/>
                        <a:t>122</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Cambridge</a:t>
                      </a:r>
                      <a:endParaRPr/>
                    </a:p>
                  </a:txBody>
                  <a:tcPr marL="91450" marR="91450" marT="45725" marB="45725"/>
                </a:tc>
                <a:tc>
                  <a:txBody>
                    <a:bodyPr/>
                    <a:lstStyle/>
                    <a:p>
                      <a:pPr marL="0" marR="0" lvl="0" indent="0" algn="l" rtl="0">
                        <a:spcBef>
                          <a:spcPts val="0"/>
                        </a:spcBef>
                        <a:spcAft>
                          <a:spcPts val="0"/>
                        </a:spcAft>
                        <a:buNone/>
                      </a:pPr>
                      <a:r>
                        <a:rPr lang="en-US" sz="1800"/>
                        <a:t>42</a:t>
                      </a:r>
                      <a:endParaRPr/>
                    </a:p>
                  </a:txBody>
                  <a:tcPr marL="91450" marR="91450" marT="45725" marB="45725"/>
                </a:tc>
                <a:tc>
                  <a:txBody>
                    <a:bodyPr/>
                    <a:lstStyle/>
                    <a:p>
                      <a:pPr marL="0" marR="0" lvl="0" indent="0" algn="l" rtl="0">
                        <a:spcBef>
                          <a:spcPts val="0"/>
                        </a:spcBef>
                        <a:spcAft>
                          <a:spcPts val="0"/>
                        </a:spcAft>
                        <a:buNone/>
                      </a:pPr>
                      <a:r>
                        <a:rPr lang="en-US" sz="1800"/>
                        <a:t>71</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Minneapolis</a:t>
                      </a:r>
                      <a:endParaRPr/>
                    </a:p>
                  </a:txBody>
                  <a:tcPr marL="91450" marR="91450" marT="45725" marB="45725"/>
                </a:tc>
                <a:tc>
                  <a:txBody>
                    <a:bodyPr/>
                    <a:lstStyle/>
                    <a:p>
                      <a:pPr marL="0" marR="0" lvl="0" indent="0" algn="l" rtl="0">
                        <a:spcBef>
                          <a:spcPts val="0"/>
                        </a:spcBef>
                        <a:spcAft>
                          <a:spcPts val="0"/>
                        </a:spcAft>
                        <a:buNone/>
                      </a:pPr>
                      <a:r>
                        <a:rPr lang="en-US" sz="1800"/>
                        <a:t>45</a:t>
                      </a:r>
                      <a:endParaRPr/>
                    </a:p>
                  </a:txBody>
                  <a:tcPr marL="91450" marR="91450" marT="45725" marB="45725"/>
                </a:tc>
                <a:tc>
                  <a:txBody>
                    <a:bodyPr/>
                    <a:lstStyle/>
                    <a:p>
                      <a:pPr marL="0" marR="0" lvl="0" indent="0" algn="l" rtl="0">
                        <a:spcBef>
                          <a:spcPts val="0"/>
                        </a:spcBef>
                        <a:spcAft>
                          <a:spcPts val="0"/>
                        </a:spcAft>
                        <a:buNone/>
                      </a:pPr>
                      <a:r>
                        <a:rPr lang="en-US" sz="1800"/>
                        <a:t>93</a:t>
                      </a:r>
                      <a:endParaRPr/>
                    </a:p>
                  </a:txBody>
                  <a:tcPr marL="91450" marR="91450" marT="45725" marB="45725"/>
                </a:tc>
                <a:extLst>
                  <a:ext uri="{0D108BD9-81ED-4DB2-BD59-A6C34878D82A}">
                    <a16:rowId xmlns:a16="http://schemas.microsoft.com/office/drawing/2014/main" val="10003"/>
                  </a:ext>
                </a:extLst>
              </a:tr>
            </a:tbl>
          </a:graphicData>
        </a:graphic>
      </p:graphicFrame>
      <p:grpSp>
        <p:nvGrpSpPr>
          <p:cNvPr id="250" name="Google Shape;250;p17"/>
          <p:cNvGrpSpPr/>
          <p:nvPr/>
        </p:nvGrpSpPr>
        <p:grpSpPr>
          <a:xfrm>
            <a:off x="3352800" y="2895600"/>
            <a:ext cx="7162800" cy="2286000"/>
            <a:chOff x="1828800" y="2895600"/>
            <a:chExt cx="7162800" cy="2286000"/>
          </a:xfrm>
        </p:grpSpPr>
        <p:sp>
          <p:nvSpPr>
            <p:cNvPr id="251" name="Google Shape;251;p17"/>
            <p:cNvSpPr/>
            <p:nvPr/>
          </p:nvSpPr>
          <p:spPr>
            <a:xfrm>
              <a:off x="1828800" y="2895600"/>
              <a:ext cx="5410200" cy="22860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252" name="Google Shape;252;p17"/>
            <p:cNvSpPr/>
            <p:nvPr/>
          </p:nvSpPr>
          <p:spPr>
            <a:xfrm>
              <a:off x="7543800" y="4114800"/>
              <a:ext cx="1447800" cy="838200"/>
            </a:xfrm>
            <a:prstGeom prst="wedgeRectCallout">
              <a:avLst>
                <a:gd name="adj1" fmla="val -70459"/>
                <a:gd name="adj2" fmla="val 14651"/>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r>
                <a:rPr lang="en-US" sz="1800">
                  <a:solidFill>
                    <a:schemeClr val="dk1"/>
                  </a:solidFill>
                  <a:latin typeface="Courier"/>
                  <a:ea typeface="Courier"/>
                  <a:cs typeface="Courier"/>
                  <a:sym typeface="Courier"/>
                </a:rPr>
                <a:t>table</a:t>
              </a:r>
              <a:r>
                <a:rPr lang="en-US" sz="1800">
                  <a:solidFill>
                    <a:schemeClr val="dk1"/>
                  </a:solidFill>
                </a:rPr>
                <a:t> has columns and rows</a:t>
              </a:r>
              <a:endParaRPr/>
            </a:p>
          </p:txBody>
        </p:sp>
      </p:grpSp>
      <p:grpSp>
        <p:nvGrpSpPr>
          <p:cNvPr id="253" name="Google Shape;253;p17"/>
          <p:cNvGrpSpPr/>
          <p:nvPr/>
        </p:nvGrpSpPr>
        <p:grpSpPr>
          <a:xfrm>
            <a:off x="1676400" y="3048000"/>
            <a:ext cx="6934200" cy="1447800"/>
            <a:chOff x="152400" y="3048000"/>
            <a:chExt cx="6934200" cy="1447800"/>
          </a:xfrm>
        </p:grpSpPr>
        <p:sp>
          <p:nvSpPr>
            <p:cNvPr id="254" name="Google Shape;254;p17"/>
            <p:cNvSpPr/>
            <p:nvPr/>
          </p:nvSpPr>
          <p:spPr>
            <a:xfrm>
              <a:off x="1981200" y="3962400"/>
              <a:ext cx="5105400" cy="5334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255" name="Google Shape;255;p17"/>
            <p:cNvSpPr/>
            <p:nvPr/>
          </p:nvSpPr>
          <p:spPr>
            <a:xfrm>
              <a:off x="152400" y="3048000"/>
              <a:ext cx="1524000" cy="1066800"/>
            </a:xfrm>
            <a:prstGeom prst="wedgeRectCallout">
              <a:avLst>
                <a:gd name="adj1" fmla="val 73457"/>
                <a:gd name="adj2" fmla="val 74462"/>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r>
                <a:rPr lang="en-US" sz="1800">
                  <a:solidFill>
                    <a:schemeClr val="dk1"/>
                  </a:solidFill>
                  <a:latin typeface="Courier"/>
                  <a:ea typeface="Courier"/>
                  <a:cs typeface="Courier"/>
                  <a:sym typeface="Courier"/>
                </a:rPr>
                <a:t>row</a:t>
              </a:r>
              <a:r>
                <a:rPr lang="en-US" sz="1800">
                  <a:solidFill>
                    <a:schemeClr val="dk1"/>
                  </a:solidFill>
                </a:rPr>
                <a:t> has a value for each column</a:t>
              </a:r>
              <a:endParaRPr/>
            </a:p>
          </p:txBody>
        </p:sp>
      </p:grpSp>
      <p:grpSp>
        <p:nvGrpSpPr>
          <p:cNvPr id="256" name="Google Shape;256;p17"/>
          <p:cNvGrpSpPr/>
          <p:nvPr/>
        </p:nvGrpSpPr>
        <p:grpSpPr>
          <a:xfrm>
            <a:off x="6629400" y="2590800"/>
            <a:ext cx="3810000" cy="2438400"/>
            <a:chOff x="5105400" y="2590800"/>
            <a:chExt cx="3810000" cy="2438400"/>
          </a:xfrm>
        </p:grpSpPr>
        <p:sp>
          <p:nvSpPr>
            <p:cNvPr id="257" name="Google Shape;257;p17"/>
            <p:cNvSpPr/>
            <p:nvPr/>
          </p:nvSpPr>
          <p:spPr>
            <a:xfrm>
              <a:off x="5105400" y="3048000"/>
              <a:ext cx="1828800" cy="19812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258" name="Google Shape;258;p17"/>
            <p:cNvSpPr/>
            <p:nvPr/>
          </p:nvSpPr>
          <p:spPr>
            <a:xfrm>
              <a:off x="7391400" y="2590800"/>
              <a:ext cx="1524000" cy="1066800"/>
            </a:xfrm>
            <a:prstGeom prst="wedgeRectCallout">
              <a:avLst>
                <a:gd name="adj1" fmla="val -78942"/>
                <a:gd name="adj2" fmla="val 47832"/>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r>
                <a:rPr lang="en-US" sz="1800">
                  <a:solidFill>
                    <a:schemeClr val="dk1"/>
                  </a:solidFill>
                  <a:latin typeface="Courier"/>
                  <a:ea typeface="Courier"/>
                  <a:cs typeface="Courier"/>
                  <a:sym typeface="Courier"/>
                </a:rPr>
                <a:t>column</a:t>
              </a:r>
              <a:r>
                <a:rPr lang="en-US" sz="1800">
                  <a:solidFill>
                    <a:schemeClr val="dk1"/>
                  </a:solidFill>
                </a:rPr>
                <a:t> has a name and a type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5AC080-C2CC-6D5A-2A40-307F89A56DE3}"/>
              </a:ext>
            </a:extLst>
          </p:cNvPr>
          <p:cNvSpPr>
            <a:spLocks noGrp="1"/>
          </p:cNvSpPr>
          <p:nvPr>
            <p:ph type="title"/>
          </p:nvPr>
        </p:nvSpPr>
        <p:spPr/>
        <p:txBody>
          <a:bodyPr/>
          <a:lstStyle/>
          <a:p>
            <a:r>
              <a:rPr lang="en-US" dirty="0"/>
              <a:t>You've seen (and used) databases</a:t>
            </a:r>
          </a:p>
        </p:txBody>
      </p:sp>
      <p:sp>
        <p:nvSpPr>
          <p:cNvPr id="6" name="Content Placeholder 5">
            <a:extLst>
              <a:ext uri="{FF2B5EF4-FFF2-40B4-BE49-F238E27FC236}">
                <a16:creationId xmlns:a16="http://schemas.microsoft.com/office/drawing/2014/main" id="{4AF03402-E0F9-E5D8-90F1-AAFCB7B1082D}"/>
              </a:ext>
            </a:extLst>
          </p:cNvPr>
          <p:cNvSpPr>
            <a:spLocks noGrp="1"/>
          </p:cNvSpPr>
          <p:nvPr>
            <p:ph idx="1"/>
          </p:nvPr>
        </p:nvSpPr>
        <p:spPr/>
        <p:txBody>
          <a:bodyPr/>
          <a:lstStyle/>
          <a:p>
            <a:r>
              <a:rPr lang="en-US" dirty="0"/>
              <a:t> CSV files: A database with one table</a:t>
            </a:r>
          </a:p>
          <a:p>
            <a:r>
              <a:rPr lang="en-US" dirty="0"/>
              <a:t> Excel / Google Sheets:</a:t>
            </a:r>
          </a:p>
          <a:p>
            <a:pPr lvl="1"/>
            <a:r>
              <a:rPr lang="en-US" dirty="0"/>
              <a:t> Each "tab" is a table, with rows and columns</a:t>
            </a:r>
          </a:p>
          <a:p>
            <a:r>
              <a:rPr lang="en-US" dirty="0"/>
              <a:t> A </a:t>
            </a:r>
            <a:r>
              <a:rPr lang="en-US" dirty="0" err="1"/>
              <a:t>datascience</a:t>
            </a:r>
            <a:r>
              <a:rPr lang="en-US" dirty="0"/>
              <a:t> Table is </a:t>
            </a:r>
            <a:r>
              <a:rPr lang="en-US" b="1" dirty="0"/>
              <a:t>not</a:t>
            </a:r>
            <a:r>
              <a:rPr lang="en-US" dirty="0"/>
              <a:t> a database, but is similar</a:t>
            </a:r>
          </a:p>
          <a:p>
            <a:r>
              <a:rPr lang="en-US" dirty="0"/>
              <a:t> Websites are backed by databases</a:t>
            </a:r>
          </a:p>
          <a:p>
            <a:pPr lvl="1"/>
            <a:r>
              <a:rPr lang="en-US" dirty="0"/>
              <a:t> </a:t>
            </a:r>
            <a:r>
              <a:rPr lang="en-US" dirty="0" err="1"/>
              <a:t>bCourses</a:t>
            </a:r>
            <a:r>
              <a:rPr lang="en-US" dirty="0"/>
              <a:t>, </a:t>
            </a:r>
            <a:r>
              <a:rPr lang="en-US" dirty="0" err="1"/>
              <a:t>Gradescope</a:t>
            </a:r>
            <a:r>
              <a:rPr lang="en-US" dirty="0"/>
              <a:t>, </a:t>
            </a:r>
            <a:r>
              <a:rPr lang="en-US" dirty="0" err="1"/>
              <a:t>etc</a:t>
            </a:r>
            <a:r>
              <a:rPr lang="en-US" dirty="0"/>
              <a:t> have a table of </a:t>
            </a:r>
            <a:r>
              <a:rPr lang="en-US" i="1" dirty="0"/>
              <a:t>users,</a:t>
            </a:r>
            <a:r>
              <a:rPr lang="en-US" dirty="0"/>
              <a:t> </a:t>
            </a:r>
            <a:r>
              <a:rPr lang="en-US" i="1" dirty="0"/>
              <a:t>assignments, </a:t>
            </a:r>
            <a:r>
              <a:rPr lang="en-US" i="1" dirty="0" err="1"/>
              <a:t>etc</a:t>
            </a:r>
            <a:endParaRPr lang="en-US" i="1" dirty="0"/>
          </a:p>
          <a:p>
            <a:pPr lvl="1"/>
            <a:r>
              <a:rPr lang="en-US" i="1" dirty="0"/>
              <a:t> </a:t>
            </a:r>
            <a:r>
              <a:rPr lang="en-US" dirty="0"/>
              <a:t>These tables have standardized rows and columns</a:t>
            </a:r>
          </a:p>
        </p:txBody>
      </p:sp>
      <p:sp>
        <p:nvSpPr>
          <p:cNvPr id="4" name="Footer Placeholder 3">
            <a:extLst>
              <a:ext uri="{FF2B5EF4-FFF2-40B4-BE49-F238E27FC236}">
                <a16:creationId xmlns:a16="http://schemas.microsoft.com/office/drawing/2014/main" id="{113DE23D-2245-738C-AE5A-9B50DEF64728}"/>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688516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Interacting With A Database</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9A1642AD-4000-8E94-5C64-30B93E6433DF}"/>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112324985"/>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BD16-50CC-DF7B-1E0F-681510B0DA07}"/>
              </a:ext>
            </a:extLst>
          </p:cNvPr>
          <p:cNvSpPr>
            <a:spLocks noGrp="1"/>
          </p:cNvSpPr>
          <p:nvPr>
            <p:ph type="title"/>
          </p:nvPr>
        </p:nvSpPr>
        <p:spPr/>
        <p:txBody>
          <a:bodyPr/>
          <a:lstStyle/>
          <a:p>
            <a:r>
              <a:rPr lang="en-US" dirty="0"/>
              <a:t>sqlite3 [</a:t>
            </a:r>
            <a:r>
              <a:rPr lang="en-US" dirty="0">
                <a:solidFill>
                  <a:schemeClr val="accent1"/>
                </a:solidFill>
                <a:hlinkClick r:id="rId2">
                  <a:extLst>
                    <a:ext uri="{A12FA001-AC4F-418D-AE19-62706E023703}">
                      <ahyp:hlinkClr xmlns:ahyp="http://schemas.microsoft.com/office/drawing/2018/hyperlinkcolor" val="tx"/>
                    </a:ext>
                  </a:extLst>
                </a:hlinkClick>
              </a:rPr>
              <a:t>SQLite Docs</a:t>
            </a:r>
            <a:r>
              <a:rPr lang="en-US" dirty="0"/>
              <a:t>]</a:t>
            </a:r>
          </a:p>
        </p:txBody>
      </p:sp>
      <p:sp>
        <p:nvSpPr>
          <p:cNvPr id="3" name="Content Placeholder 2">
            <a:extLst>
              <a:ext uri="{FF2B5EF4-FFF2-40B4-BE49-F238E27FC236}">
                <a16:creationId xmlns:a16="http://schemas.microsoft.com/office/drawing/2014/main" id="{B1CC2A11-3D14-68AC-C22B-02F935B6D167}"/>
              </a:ext>
            </a:extLst>
          </p:cNvPr>
          <p:cNvSpPr>
            <a:spLocks noGrp="1"/>
          </p:cNvSpPr>
          <p:nvPr>
            <p:ph idx="1"/>
          </p:nvPr>
        </p:nvSpPr>
        <p:spPr/>
        <p:txBody>
          <a:bodyPr/>
          <a:lstStyle/>
          <a:p>
            <a:r>
              <a:rPr lang="en-US" dirty="0"/>
              <a:t>Pronounced "sequel lite" </a:t>
            </a:r>
          </a:p>
          <a:p>
            <a:r>
              <a:rPr lang="en-US" dirty="0"/>
              <a:t>It's lightweight, fast, and works on most computers natively</a:t>
            </a:r>
          </a:p>
          <a:p>
            <a:pPr lvl="1"/>
            <a:r>
              <a:rPr lang="en-US" dirty="0">
                <a:hlinkClick r:id="rId3"/>
              </a:rPr>
              <a:t>It’s incredibly popular</a:t>
            </a:r>
            <a:r>
              <a:rPr lang="en-US" dirty="0"/>
              <a:t>!  Used by iOS, Android, Apple apps, and even airplanes!</a:t>
            </a:r>
          </a:p>
          <a:p>
            <a:pPr lvl="1"/>
            <a:r>
              <a:rPr lang="en-US" dirty="0"/>
              <a:t> But </a:t>
            </a:r>
            <a:r>
              <a:rPr lang="en-US" dirty="0" err="1">
                <a:hlinkClick r:id="rId4"/>
              </a:rPr>
              <a:t>sqlite</a:t>
            </a:r>
            <a:r>
              <a:rPr lang="en-US" dirty="0">
                <a:hlinkClick r:id="rId4"/>
              </a:rPr>
              <a:t> is not setup for all applications</a:t>
            </a:r>
            <a:r>
              <a:rPr lang="en-US" dirty="0"/>
              <a:t>, like such as websites like Gmail/</a:t>
            </a:r>
            <a:r>
              <a:rPr lang="en-US" dirty="0" err="1"/>
              <a:t>bCourses</a:t>
            </a:r>
            <a:r>
              <a:rPr lang="en-US" dirty="0"/>
              <a:t>, etc.</a:t>
            </a:r>
          </a:p>
          <a:p>
            <a:r>
              <a:rPr lang="en-US" dirty="0"/>
              <a:t> A database is a </a:t>
            </a:r>
            <a:r>
              <a:rPr lang="en-US" dirty="0">
                <a:latin typeface="Source Code Pro" panose="020B0509030403020204" pitchFamily="49" charset="77"/>
              </a:rPr>
              <a:t>.</a:t>
            </a:r>
            <a:r>
              <a:rPr lang="en-US" dirty="0" err="1">
                <a:latin typeface="Source Code Pro" panose="020B0509030403020204" pitchFamily="49" charset="77"/>
              </a:rPr>
              <a:t>db</a:t>
            </a:r>
            <a:r>
              <a:rPr lang="en-US" dirty="0"/>
              <a:t> file, which contains all of your data in an efficient form.</a:t>
            </a:r>
          </a:p>
          <a:p>
            <a:r>
              <a:rPr lang="en-US" dirty="0"/>
              <a:t> Many people connect to </a:t>
            </a:r>
            <a:r>
              <a:rPr lang="en-US" dirty="0" err="1"/>
              <a:t>sqlite</a:t>
            </a:r>
            <a:r>
              <a:rPr lang="en-US" dirty="0"/>
              <a:t> through a program like Python OR through the </a:t>
            </a:r>
            <a:r>
              <a:rPr lang="en-US" dirty="0" err="1"/>
              <a:t>sqlite</a:t>
            </a:r>
            <a:r>
              <a:rPr lang="en-US" dirty="0"/>
              <a:t> interpreter.</a:t>
            </a:r>
          </a:p>
        </p:txBody>
      </p:sp>
      <p:sp>
        <p:nvSpPr>
          <p:cNvPr id="4" name="Footer Placeholder 3">
            <a:extLst>
              <a:ext uri="{FF2B5EF4-FFF2-40B4-BE49-F238E27FC236}">
                <a16:creationId xmlns:a16="http://schemas.microsoft.com/office/drawing/2014/main" id="{7BA9262A-6EB7-E12E-4955-8FD5CE2ABF2C}"/>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24253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1BBDB8-87E6-A1BA-E864-EC9BC8CD2469}"/>
              </a:ext>
            </a:extLst>
          </p:cNvPr>
          <p:cNvSpPr>
            <a:spLocks noGrp="1"/>
          </p:cNvSpPr>
          <p:nvPr>
            <p:ph type="title"/>
          </p:nvPr>
        </p:nvSpPr>
        <p:spPr/>
        <p:txBody>
          <a:bodyPr/>
          <a:lstStyle/>
          <a:p>
            <a:r>
              <a:rPr lang="en-US" dirty="0"/>
              <a:t>sqlite3 [</a:t>
            </a:r>
            <a:r>
              <a:rPr lang="en-US" dirty="0">
                <a:solidFill>
                  <a:schemeClr val="accent1"/>
                </a:solidFill>
                <a:hlinkClick r:id="rId2">
                  <a:extLst>
                    <a:ext uri="{A12FA001-AC4F-418D-AE19-62706E023703}">
                      <ahyp:hlinkClr xmlns:ahyp="http://schemas.microsoft.com/office/drawing/2018/hyperlinkcolor" val="tx"/>
                    </a:ext>
                  </a:extLst>
                </a:hlinkClick>
              </a:rPr>
              <a:t>Python Docs</a:t>
            </a:r>
            <a:r>
              <a:rPr lang="en-US" dirty="0"/>
              <a:t>] </a:t>
            </a:r>
          </a:p>
        </p:txBody>
      </p:sp>
      <p:sp>
        <p:nvSpPr>
          <p:cNvPr id="6" name="Content Placeholder 5">
            <a:extLst>
              <a:ext uri="{FF2B5EF4-FFF2-40B4-BE49-F238E27FC236}">
                <a16:creationId xmlns:a16="http://schemas.microsoft.com/office/drawing/2014/main" id="{A7347E32-5D0D-4425-0C25-A4DDB7AE3F3C}"/>
              </a:ext>
            </a:extLst>
          </p:cNvPr>
          <p:cNvSpPr>
            <a:spLocks noGrp="1"/>
          </p:cNvSpPr>
          <p:nvPr>
            <p:ph idx="1"/>
          </p:nvPr>
        </p:nvSpPr>
        <p:spPr/>
        <p:txBody>
          <a:bodyPr/>
          <a:lstStyle/>
          <a:p>
            <a:r>
              <a:rPr lang="en-US" dirty="0">
                <a:latin typeface="Source Code Pro" panose="020B0509030403020204" pitchFamily="49" charset="77"/>
              </a:rPr>
              <a:t>sqlite3</a:t>
            </a:r>
            <a:r>
              <a:rPr lang="en-US" dirty="0"/>
              <a:t> is a Python module which connects to a SQLite database</a:t>
            </a:r>
          </a:p>
          <a:p>
            <a:pPr lvl="1"/>
            <a:r>
              <a:rPr lang="en-US" dirty="0"/>
              <a:t>This is the first time you write code that really interacts with data on your computer!</a:t>
            </a:r>
          </a:p>
          <a:p>
            <a:pPr lvl="2"/>
            <a:r>
              <a:rPr lang="en-US" dirty="0"/>
              <a:t> </a:t>
            </a:r>
            <a:r>
              <a:rPr lang="en-US" b="1" dirty="0"/>
              <a:t>We can modify and delete data!</a:t>
            </a:r>
            <a:endParaRPr lang="en-US" dirty="0"/>
          </a:p>
          <a:p>
            <a:pPr lvl="1"/>
            <a:r>
              <a:rPr lang="en-US" dirty="0"/>
              <a:t> There's some "boilerplate" setup here, but it's not too bad… </a:t>
            </a:r>
          </a:p>
          <a:p>
            <a:endParaRPr lang="en-US" dirty="0"/>
          </a:p>
        </p:txBody>
      </p:sp>
      <p:sp>
        <p:nvSpPr>
          <p:cNvPr id="4" name="Footer Placeholder 3">
            <a:extLst>
              <a:ext uri="{FF2B5EF4-FFF2-40B4-BE49-F238E27FC236}">
                <a16:creationId xmlns:a16="http://schemas.microsoft.com/office/drawing/2014/main" id="{3C0E6DA2-9B05-0D01-EB4C-776863BA24B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281228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BEE0-5E78-1397-2BB5-2475E203A5DE}"/>
              </a:ext>
            </a:extLst>
          </p:cNvPr>
          <p:cNvSpPr>
            <a:spLocks noGrp="1"/>
          </p:cNvSpPr>
          <p:nvPr>
            <p:ph type="title"/>
          </p:nvPr>
        </p:nvSpPr>
        <p:spPr/>
        <p:txBody>
          <a:bodyPr/>
          <a:lstStyle/>
          <a:p>
            <a:r>
              <a:rPr lang="en-US" dirty="0"/>
              <a:t>Connecting To a Database (Python 3)</a:t>
            </a:r>
          </a:p>
        </p:txBody>
      </p:sp>
      <p:sp>
        <p:nvSpPr>
          <p:cNvPr id="3" name="Content Placeholder 2">
            <a:extLst>
              <a:ext uri="{FF2B5EF4-FFF2-40B4-BE49-F238E27FC236}">
                <a16:creationId xmlns:a16="http://schemas.microsoft.com/office/drawing/2014/main" id="{804A34B3-4701-DA82-7824-8EB56C617BB1}"/>
              </a:ext>
            </a:extLst>
          </p:cNvPr>
          <p:cNvSpPr>
            <a:spLocks noGrp="1"/>
          </p:cNvSpPr>
          <p:nvPr>
            <p:ph idx="1"/>
          </p:nvPr>
        </p:nvSpPr>
        <p:spPr/>
        <p:txBody>
          <a:bodyPr/>
          <a:lstStyle/>
          <a:p>
            <a:pPr marL="0" indent="0">
              <a:buNone/>
            </a:pPr>
            <a:r>
              <a:rPr lang="en-US" sz="2000" b="0" dirty="0">
                <a:effectLst/>
                <a:latin typeface="SourceCodePro-Light" panose="020B0509030403020204" pitchFamily="49" charset="77"/>
              </a:rPr>
              <a:t>DB_FILENAME = '24-Databases_and_SQL.db'</a:t>
            </a:r>
            <a:br>
              <a:rPr lang="en-US" sz="2000" b="0" dirty="0">
                <a:effectLst/>
                <a:latin typeface="SourceCodePro-Light" panose="020B0509030403020204" pitchFamily="49" charset="77"/>
              </a:rPr>
            </a:br>
            <a:r>
              <a:rPr lang="en-US" sz="2000" b="0" dirty="0">
                <a:effectLst/>
                <a:latin typeface="SourceCodePro-Light" panose="020B0509030403020204" pitchFamily="49" charset="77"/>
              </a:rPr>
              <a:t>import sqlite3</a:t>
            </a:r>
          </a:p>
          <a:p>
            <a:pPr marL="0" indent="0">
              <a:buNone/>
            </a:pPr>
            <a:r>
              <a:rPr lang="en-US" sz="2000" b="0" i="1" dirty="0">
                <a:effectLst/>
                <a:latin typeface="SourceCodePro-Light" panose="020B0509030403020204" pitchFamily="49" charset="77"/>
              </a:rPr>
              <a:t># Talking to the database happens through a "connection"</a:t>
            </a:r>
            <a:endParaRPr lang="en-US" sz="2000" b="0" dirty="0">
              <a:effectLst/>
              <a:latin typeface="SourceCodePro-Light" panose="020B0509030403020204" pitchFamily="49" charset="77"/>
            </a:endParaRPr>
          </a:p>
          <a:p>
            <a:pPr marL="0" indent="0">
              <a:buNone/>
            </a:pPr>
            <a:r>
              <a:rPr lang="en-US" sz="2000" b="0" dirty="0">
                <a:effectLst/>
                <a:latin typeface="SourceCodePro-Light" panose="020B0509030403020204" pitchFamily="49" charset="77"/>
              </a:rPr>
              <a:t>con = sqlite3.connect(DB_FILENAME)</a:t>
            </a:r>
          </a:p>
          <a:p>
            <a:pPr marL="0" indent="0">
              <a:buNone/>
            </a:pPr>
            <a:r>
              <a:rPr lang="en-US" sz="2000" b="0" i="1" dirty="0">
                <a:effectLst/>
                <a:latin typeface="SourceCodePro-Light" panose="020B0509030403020204" pitchFamily="49" charset="77"/>
              </a:rPr>
              <a:t># A cursor is the object we use to execute a query.</a:t>
            </a:r>
            <a:endParaRPr lang="en-US" sz="2000" b="0" dirty="0">
              <a:effectLst/>
              <a:latin typeface="SourceCodePro-Light" panose="020B0509030403020204" pitchFamily="49" charset="77"/>
            </a:endParaRPr>
          </a:p>
          <a:p>
            <a:pPr marL="0" indent="0">
              <a:buNone/>
            </a:pPr>
            <a:r>
              <a:rPr lang="en-US" sz="2000" b="0" dirty="0">
                <a:effectLst/>
                <a:latin typeface="SourceCodePro-Light" panose="020B0509030403020204" pitchFamily="49" charset="77"/>
              </a:rPr>
              <a:t>cur = </a:t>
            </a:r>
            <a:r>
              <a:rPr lang="en-US" sz="2000" b="0" dirty="0" err="1">
                <a:effectLst/>
                <a:latin typeface="SourceCodePro-Light" panose="020B0509030403020204" pitchFamily="49" charset="77"/>
              </a:rPr>
              <a:t>con.cursor</a:t>
            </a:r>
            <a:r>
              <a:rPr lang="en-US" sz="2000" b="0" dirty="0">
                <a:effectLst/>
                <a:latin typeface="SourceCodePro-Light" panose="020B0509030403020204" pitchFamily="49" charset="77"/>
              </a:rPr>
              <a:t>()</a:t>
            </a:r>
            <a:br>
              <a:rPr lang="en-US" sz="2000" b="0" dirty="0">
                <a:effectLst/>
                <a:latin typeface="SourceCodePro-Light" panose="020B0509030403020204" pitchFamily="49" charset="77"/>
              </a:rPr>
            </a:br>
            <a:r>
              <a:rPr lang="en-US" sz="2000" b="0" i="1" dirty="0">
                <a:effectLst/>
                <a:latin typeface="SourceCodePro-Light" panose="020B0509030403020204" pitchFamily="49" charset="77"/>
              </a:rPr>
              <a:t># This returns an iterator!</a:t>
            </a:r>
            <a:endParaRPr lang="en-US" sz="2000" b="0" dirty="0">
              <a:effectLst/>
              <a:latin typeface="SourceCodePro-Light" panose="020B0509030403020204" pitchFamily="49" charset="77"/>
            </a:endParaRPr>
          </a:p>
          <a:p>
            <a:pPr marL="0" indent="0">
              <a:buNone/>
            </a:pPr>
            <a:r>
              <a:rPr lang="en-US" sz="2000" dirty="0">
                <a:latin typeface="SourceCodePro-Light" panose="020B0509030403020204" pitchFamily="49" charset="77"/>
              </a:rPr>
              <a:t>result = </a:t>
            </a:r>
            <a:r>
              <a:rPr lang="en-US" sz="2000" b="0" dirty="0" err="1">
                <a:effectLst/>
                <a:latin typeface="SourceCodePro-Light" panose="020B0509030403020204" pitchFamily="49" charset="77"/>
              </a:rPr>
              <a:t>cur.execute</a:t>
            </a:r>
            <a:r>
              <a:rPr lang="en-US" sz="2000" b="0" dirty="0">
                <a:effectLst/>
                <a:latin typeface="SourceCodePro-Light" panose="020B0509030403020204" pitchFamily="49" charset="77"/>
              </a:rPr>
              <a:t>("YOUR QUERY")</a:t>
            </a:r>
          </a:p>
          <a:p>
            <a:pPr marL="0" indent="0">
              <a:buNone/>
            </a:pPr>
            <a:r>
              <a:rPr lang="en-US" sz="2000" dirty="0">
                <a:latin typeface="SourceCodePro-Light" panose="020B0509030403020204" pitchFamily="49" charset="77"/>
              </a:rPr>
              <a:t>for row in result:</a:t>
            </a:r>
          </a:p>
          <a:p>
            <a:pPr marL="0" indent="0">
              <a:buNone/>
            </a:pPr>
            <a:r>
              <a:rPr lang="en-US" sz="2000" b="0" dirty="0">
                <a:effectLst/>
                <a:latin typeface="SourceCodePro-Light" panose="020B0509030403020204" pitchFamily="49" charset="77"/>
              </a:rPr>
              <a:t>    print(result) # This is a Tuple!</a:t>
            </a:r>
            <a:br>
              <a:rPr lang="en-US" sz="2000" b="0" dirty="0">
                <a:effectLst/>
                <a:latin typeface="SourceCodePro-Light" panose="020B0509030403020204" pitchFamily="49" charset="77"/>
              </a:rPr>
            </a:br>
            <a:r>
              <a:rPr lang="en-US" sz="2000" b="0" i="1" dirty="0">
                <a:effectLst/>
                <a:latin typeface="SourceCodePro-Light" panose="020B0509030403020204" pitchFamily="49" charset="77"/>
              </a:rPr>
              <a:t># Save (commit) the changes</a:t>
            </a:r>
            <a:endParaRPr lang="en-US" sz="2000" b="0" dirty="0">
              <a:effectLst/>
              <a:latin typeface="SourceCodePro-Light" panose="020B0509030403020204" pitchFamily="49" charset="77"/>
            </a:endParaRPr>
          </a:p>
          <a:p>
            <a:pPr marL="0" indent="0">
              <a:buNone/>
            </a:pPr>
            <a:r>
              <a:rPr lang="en-US" sz="2000" b="0" dirty="0" err="1">
                <a:effectLst/>
                <a:latin typeface="SourceCodePro-Light" panose="020B0509030403020204" pitchFamily="49" charset="77"/>
              </a:rPr>
              <a:t>con.commit</a:t>
            </a:r>
            <a:r>
              <a:rPr lang="en-US" sz="2000" b="0" dirty="0">
                <a:effectLst/>
                <a:latin typeface="SourceCodePro-Light" panose="020B0509030403020204" pitchFamily="49" charset="77"/>
              </a:rPr>
              <a:t>()</a:t>
            </a:r>
            <a:br>
              <a:rPr lang="en-US" sz="2000" b="0" dirty="0">
                <a:effectLst/>
                <a:latin typeface="SourceCodePro-Light" panose="020B0509030403020204" pitchFamily="49" charset="77"/>
              </a:rPr>
            </a:br>
            <a:r>
              <a:rPr lang="en-US" sz="2000" b="0" i="1" dirty="0">
                <a:effectLst/>
                <a:latin typeface="SourceCodePro-Light" panose="020B0509030403020204" pitchFamily="49" charset="77"/>
              </a:rPr>
              <a:t># We can also close the connection if we are done with it.</a:t>
            </a:r>
            <a:endParaRPr lang="en-US" sz="2000" b="0" dirty="0">
              <a:effectLst/>
              <a:latin typeface="SourceCodePro-Light" panose="020B0509030403020204" pitchFamily="49" charset="77"/>
            </a:endParaRPr>
          </a:p>
          <a:p>
            <a:pPr marL="0" indent="0">
              <a:buNone/>
            </a:pPr>
            <a:r>
              <a:rPr lang="en-US" sz="2000" b="0" i="1" dirty="0">
                <a:effectLst/>
                <a:latin typeface="SourceCodePro-Light" panose="020B0509030403020204" pitchFamily="49" charset="77"/>
              </a:rPr>
              <a:t># Just be sure any changes have been committed or they will be lost.</a:t>
            </a:r>
            <a:endParaRPr lang="en-US" sz="2000" b="0" dirty="0">
              <a:effectLst/>
              <a:latin typeface="SourceCodePro-Light" panose="020B0509030403020204" pitchFamily="49" charset="77"/>
            </a:endParaRPr>
          </a:p>
          <a:p>
            <a:pPr marL="0" indent="0">
              <a:buNone/>
            </a:pPr>
            <a:r>
              <a:rPr lang="en-US" sz="2000" b="0" dirty="0" err="1">
                <a:effectLst/>
                <a:latin typeface="SourceCodePro-Light" panose="020B0509030403020204" pitchFamily="49" charset="77"/>
              </a:rPr>
              <a:t>con.close</a:t>
            </a:r>
            <a:r>
              <a:rPr lang="en-US" sz="2000" b="0" dirty="0">
                <a:effectLst/>
                <a:latin typeface="SourceCodePro-Light" panose="020B0509030403020204" pitchFamily="49" charset="77"/>
              </a:rPr>
              <a:t>()</a:t>
            </a:r>
          </a:p>
          <a:p>
            <a:pPr marL="0" indent="0">
              <a:buNone/>
            </a:pPr>
            <a:endParaRPr lang="en-US" sz="2000" dirty="0"/>
          </a:p>
        </p:txBody>
      </p:sp>
      <p:sp>
        <p:nvSpPr>
          <p:cNvPr id="4" name="Footer Placeholder 3">
            <a:extLst>
              <a:ext uri="{FF2B5EF4-FFF2-40B4-BE49-F238E27FC236}">
                <a16:creationId xmlns:a16="http://schemas.microsoft.com/office/drawing/2014/main" id="{20E41082-4B7D-D060-EEB2-C0CFA62CFC5E}"/>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85529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7" name="Title 6">
            <a:extLst>
              <a:ext uri="{FF2B5EF4-FFF2-40B4-BE49-F238E27FC236}">
                <a16:creationId xmlns:a16="http://schemas.microsoft.com/office/drawing/2014/main" id="{A8993FD3-8E19-0E2A-750C-3943C1E20362}"/>
              </a:ext>
            </a:extLst>
          </p:cNvPr>
          <p:cNvSpPr>
            <a:spLocks noGrp="1"/>
          </p:cNvSpPr>
          <p:nvPr>
            <p:ph type="title"/>
          </p:nvPr>
        </p:nvSpPr>
        <p:spPr/>
        <p:txBody>
          <a:bodyPr/>
          <a:lstStyle/>
          <a:p>
            <a:r>
              <a:rPr lang="en-US" dirty="0"/>
              <a:t>SQLite Python API – In a Notebook.</a:t>
            </a:r>
          </a:p>
        </p:txBody>
      </p:sp>
      <p:sp>
        <p:nvSpPr>
          <p:cNvPr id="8" name="Content Placeholder 7">
            <a:extLst>
              <a:ext uri="{FF2B5EF4-FFF2-40B4-BE49-F238E27FC236}">
                <a16:creationId xmlns:a16="http://schemas.microsoft.com/office/drawing/2014/main" id="{142AF85A-F005-5970-0708-F6A6B2F5E69F}"/>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EAE842D4-D848-A2E2-0162-0318EC63FD10}"/>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498" name="Google Shape;498;p39"/>
          <p:cNvPicPr preferRelativeResize="0"/>
          <p:nvPr/>
        </p:nvPicPr>
        <p:blipFill rotWithShape="1">
          <a:blip r:embed="rId3">
            <a:alphaModFix/>
          </a:blip>
          <a:srcRect/>
          <a:stretch/>
        </p:blipFill>
        <p:spPr>
          <a:xfrm>
            <a:off x="1524000" y="1402080"/>
            <a:ext cx="9144000" cy="4053840"/>
          </a:xfrm>
          <a:prstGeom prst="rect">
            <a:avLst/>
          </a:prstGeom>
          <a:noFill/>
          <a:ln>
            <a:noFill/>
          </a:ln>
        </p:spPr>
      </p:pic>
    </p:spTree>
    <p:extLst>
      <p:ext uri="{BB962C8B-B14F-4D97-AF65-F5344CB8AC3E}">
        <p14:creationId xmlns:p14="http://schemas.microsoft.com/office/powerpoint/2010/main" val="1375302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237C-4AE9-302C-687D-6615FE7355A7}"/>
              </a:ext>
            </a:extLst>
          </p:cNvPr>
          <p:cNvSpPr>
            <a:spLocks noGrp="1"/>
          </p:cNvSpPr>
          <p:nvPr>
            <p:ph type="title"/>
          </p:nvPr>
        </p:nvSpPr>
        <p:spPr/>
        <p:txBody>
          <a:bodyPr/>
          <a:lstStyle/>
          <a:p>
            <a:r>
              <a:rPr lang="en-US" dirty="0"/>
              <a:t>The </a:t>
            </a:r>
            <a:r>
              <a:rPr lang="en-US" dirty="0" err="1"/>
              <a:t>sqlite</a:t>
            </a:r>
            <a:r>
              <a:rPr lang="en-US" dirty="0"/>
              <a:t> console</a:t>
            </a:r>
          </a:p>
        </p:txBody>
      </p:sp>
      <p:sp>
        <p:nvSpPr>
          <p:cNvPr id="3" name="Content Placeholder 2">
            <a:extLst>
              <a:ext uri="{FF2B5EF4-FFF2-40B4-BE49-F238E27FC236}">
                <a16:creationId xmlns:a16="http://schemas.microsoft.com/office/drawing/2014/main" id="{F6C02171-0938-144F-D44D-81BA4A5A98F3}"/>
              </a:ext>
            </a:extLst>
          </p:cNvPr>
          <p:cNvSpPr>
            <a:spLocks noGrp="1"/>
          </p:cNvSpPr>
          <p:nvPr>
            <p:ph idx="1"/>
          </p:nvPr>
        </p:nvSpPr>
        <p:spPr/>
        <p:txBody>
          <a:bodyPr/>
          <a:lstStyle/>
          <a:p>
            <a:r>
              <a:rPr lang="en-US" dirty="0"/>
              <a:t> Interactive console used </a:t>
            </a:r>
            <a:r>
              <a:rPr lang="en-US" i="1" dirty="0"/>
              <a:t>via the Terminal!</a:t>
            </a:r>
          </a:p>
          <a:p>
            <a:r>
              <a:rPr lang="en-US" i="1" dirty="0"/>
              <a:t> Everything is saved </a:t>
            </a:r>
            <a:r>
              <a:rPr lang="en-US" i="1" dirty="0" err="1"/>
              <a:t>automaticaly</a:t>
            </a:r>
            <a:r>
              <a:rPr lang="en-US" i="1" dirty="0"/>
              <a:t>. BEWARE!</a:t>
            </a:r>
          </a:p>
          <a:p>
            <a:pPr marL="0" indent="0">
              <a:buNone/>
            </a:pPr>
            <a:r>
              <a:rPr lang="en-US" sz="1800" b="1" dirty="0">
                <a:effectLst/>
                <a:latin typeface="Source Code Pro Light" panose="020B0409030403020204" pitchFamily="49" charset="77"/>
              </a:rPr>
              <a:t>👉 sqlite3 24-Databases_and_SQL.db </a:t>
            </a:r>
          </a:p>
          <a:p>
            <a:pPr marL="0" indent="0">
              <a:buNone/>
            </a:pPr>
            <a:r>
              <a:rPr lang="en-US" sz="1600" dirty="0">
                <a:effectLst/>
                <a:latin typeface="Source Code Pro Light" panose="020B0409030403020204" pitchFamily="49" charset="77"/>
              </a:rPr>
              <a:t>SQLite version 3.37.0 2021-12-09 01:34:53</a:t>
            </a:r>
          </a:p>
          <a:p>
            <a:pPr marL="0" indent="0">
              <a:buNone/>
            </a:pPr>
            <a:r>
              <a:rPr lang="en-US" sz="1600" dirty="0">
                <a:effectLst/>
                <a:latin typeface="Source Code Pro Light" panose="020B0409030403020204" pitchFamily="49" charset="77"/>
              </a:rPr>
              <a:t>Enter ".help" for usage hints.</a:t>
            </a:r>
          </a:p>
          <a:p>
            <a:pPr marL="0" indent="0">
              <a:buNone/>
            </a:pPr>
            <a:r>
              <a:rPr lang="en-US" sz="1600" b="1" dirty="0" err="1">
                <a:effectLst/>
                <a:latin typeface="Source Code Pro Light" panose="020B0409030403020204" pitchFamily="49" charset="77"/>
              </a:rPr>
              <a:t>sqlite</a:t>
            </a:r>
            <a:r>
              <a:rPr lang="en-US" sz="1600" b="1" dirty="0">
                <a:effectLst/>
                <a:latin typeface="Source Code Pro Light" panose="020B0409030403020204" pitchFamily="49" charset="77"/>
              </a:rPr>
              <a:t>&gt; .help</a:t>
            </a:r>
          </a:p>
          <a:p>
            <a:pPr marL="0" indent="0">
              <a:buNone/>
            </a:pPr>
            <a:r>
              <a:rPr lang="en-US" sz="1600" dirty="0">
                <a:effectLst/>
                <a:latin typeface="Source Code Pro Light" panose="020B0409030403020204" pitchFamily="49" charset="77"/>
              </a:rPr>
              <a:t>.echo </a:t>
            </a:r>
            <a:r>
              <a:rPr lang="en-US" sz="1600" dirty="0" err="1">
                <a:effectLst/>
                <a:latin typeface="Source Code Pro Light" panose="020B0409030403020204" pitchFamily="49" charset="77"/>
              </a:rPr>
              <a:t>on|off</a:t>
            </a:r>
            <a:r>
              <a:rPr lang="en-US" sz="1600" dirty="0">
                <a:effectLst/>
                <a:latin typeface="Source Code Pro Light" panose="020B0409030403020204" pitchFamily="49" charset="77"/>
              </a:rPr>
              <a:t>             Turn command echo on or off</a:t>
            </a:r>
          </a:p>
          <a:p>
            <a:pPr marL="0" indent="0">
              <a:buNone/>
            </a:pPr>
            <a:r>
              <a:rPr lang="en-US" sz="1600" dirty="0">
                <a:effectLst/>
                <a:latin typeface="Source Code Pro Light" panose="020B0409030403020204" pitchFamily="49" charset="77"/>
              </a:rPr>
              <a:t>.exit ?CODE?             Exit this program with return-code CODE</a:t>
            </a:r>
          </a:p>
          <a:p>
            <a:pPr marL="0" indent="0">
              <a:buNone/>
            </a:pPr>
            <a:r>
              <a:rPr lang="en-US" sz="1600" dirty="0">
                <a:effectLst/>
                <a:latin typeface="Source Code Pro Light" panose="020B0409030403020204" pitchFamily="49" charset="77"/>
              </a:rPr>
              <a:t>.headers </a:t>
            </a:r>
            <a:r>
              <a:rPr lang="en-US" sz="1600" dirty="0" err="1">
                <a:effectLst/>
                <a:latin typeface="Source Code Pro Light" panose="020B0409030403020204" pitchFamily="49" charset="77"/>
              </a:rPr>
              <a:t>on|off</a:t>
            </a:r>
            <a:r>
              <a:rPr lang="en-US" sz="1600" dirty="0">
                <a:effectLst/>
                <a:latin typeface="Source Code Pro Light" panose="020B0409030403020204" pitchFamily="49" charset="77"/>
              </a:rPr>
              <a:t>          Turn display of headers on or off</a:t>
            </a:r>
          </a:p>
          <a:p>
            <a:pPr marL="0" indent="0">
              <a:buNone/>
            </a:pPr>
            <a:r>
              <a:rPr lang="en-US" sz="1600" dirty="0">
                <a:effectLst/>
                <a:latin typeface="Source Code Pro Light" panose="020B0409030403020204" pitchFamily="49" charset="77"/>
              </a:rPr>
              <a:t>.help ?-all? ?PATTERN?   Show help text for PATTERN</a:t>
            </a:r>
          </a:p>
          <a:p>
            <a:pPr marL="0" indent="0">
              <a:buNone/>
            </a:pPr>
            <a:r>
              <a:rPr lang="en-US" sz="1600" dirty="0">
                <a:effectLst/>
                <a:latin typeface="Source Code Pro Light" panose="020B0409030403020204" pitchFamily="49" charset="77"/>
              </a:rPr>
              <a:t>.quit                    Exit this program</a:t>
            </a:r>
          </a:p>
          <a:p>
            <a:pPr marL="0" indent="0">
              <a:buNone/>
            </a:pPr>
            <a:r>
              <a:rPr lang="en-US" sz="1600" dirty="0">
                <a:effectLst/>
                <a:latin typeface="Source Code Pro Light" panose="020B0409030403020204" pitchFamily="49" charset="77"/>
              </a:rPr>
              <a:t>.show                    Show the current values for various settings</a:t>
            </a:r>
          </a:p>
          <a:p>
            <a:pPr marL="0" indent="0">
              <a:buNone/>
            </a:pPr>
            <a:r>
              <a:rPr lang="en-US" sz="1600" dirty="0">
                <a:effectLst/>
                <a:latin typeface="Source Code Pro Light" panose="020B0409030403020204" pitchFamily="49" charset="77"/>
              </a:rPr>
              <a:t>.tables ?TABLE?          List names of tables matching LIKE pattern TABLE</a:t>
            </a:r>
          </a:p>
          <a:p>
            <a:pPr marL="0" indent="0">
              <a:buNone/>
            </a:pPr>
            <a:r>
              <a:rPr lang="en-US" sz="1600" dirty="0">
                <a:effectLst/>
                <a:latin typeface="Source Code Pro Light" panose="020B0409030403020204" pitchFamily="49" charset="77"/>
              </a:rPr>
              <a:t>.trace ?OPTIONS?         Output each SQL statement as it is run</a:t>
            </a:r>
          </a:p>
          <a:p>
            <a:pPr marL="0" indent="0">
              <a:buNone/>
            </a:pPr>
            <a:r>
              <a:rPr lang="en-US" sz="1600" dirty="0" err="1">
                <a:effectLst/>
                <a:latin typeface="Source Code Pro Light" panose="020B0409030403020204" pitchFamily="49" charset="77"/>
              </a:rPr>
              <a:t>sqlite</a:t>
            </a:r>
            <a:r>
              <a:rPr lang="en-US" sz="1600" dirty="0">
                <a:effectLst/>
                <a:latin typeface="Source Code Pro Light" panose="020B0409030403020204" pitchFamily="49" charset="77"/>
              </a:rPr>
              <a:t>&gt; .tables</a:t>
            </a:r>
          </a:p>
          <a:p>
            <a:pPr marL="0" indent="0">
              <a:buNone/>
            </a:pPr>
            <a:r>
              <a:rPr lang="en-US" sz="1600" dirty="0">
                <a:latin typeface="Source Code Pro Light" panose="020B0409030403020204" pitchFamily="49" charset="77"/>
              </a:rPr>
              <a:t>cones sales</a:t>
            </a:r>
          </a:p>
        </p:txBody>
      </p:sp>
      <p:sp>
        <p:nvSpPr>
          <p:cNvPr id="4" name="TextBox 3">
            <a:extLst>
              <a:ext uri="{FF2B5EF4-FFF2-40B4-BE49-F238E27FC236}">
                <a16:creationId xmlns:a16="http://schemas.microsoft.com/office/drawing/2014/main" id="{38F3A69A-4F50-41EA-7D8C-40C4C42B5856}"/>
              </a:ext>
            </a:extLst>
          </p:cNvPr>
          <p:cNvSpPr txBox="1"/>
          <p:nvPr/>
        </p:nvSpPr>
        <p:spPr>
          <a:xfrm>
            <a:off x="8843375" y="1377863"/>
            <a:ext cx="2404998" cy="1631216"/>
          </a:xfrm>
          <a:prstGeom prst="rect">
            <a:avLst/>
          </a:prstGeom>
          <a:noFill/>
        </p:spPr>
        <p:txBody>
          <a:bodyPr wrap="square" rtlCol="0">
            <a:spAutoFit/>
          </a:bodyPr>
          <a:lstStyle/>
          <a:p>
            <a:r>
              <a:rPr lang="en-US" sz="2000" dirty="0"/>
              <a:t>There are many more commands than the ones shown here!, but these can be neat!</a:t>
            </a:r>
          </a:p>
        </p:txBody>
      </p:sp>
      <p:sp>
        <p:nvSpPr>
          <p:cNvPr id="5" name="Footer Placeholder 3">
            <a:extLst>
              <a:ext uri="{FF2B5EF4-FFF2-40B4-BE49-F238E27FC236}">
                <a16:creationId xmlns:a16="http://schemas.microsoft.com/office/drawing/2014/main" id="{2E72BEF9-93A4-9781-D51C-51FBB7CBFDBE}"/>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176815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A9524D-9F6F-2823-53C6-24D9288FD438}"/>
              </a:ext>
            </a:extLst>
          </p:cNvPr>
          <p:cNvSpPr>
            <a:spLocks noGrp="1"/>
          </p:cNvSpPr>
          <p:nvPr>
            <p:ph type="title"/>
          </p:nvPr>
        </p:nvSpPr>
        <p:spPr/>
        <p:txBody>
          <a:bodyPr/>
          <a:lstStyle/>
          <a:p>
            <a:r>
              <a:rPr lang="en-US" dirty="0"/>
              <a:t>Announcements</a:t>
            </a:r>
          </a:p>
        </p:txBody>
      </p:sp>
      <p:sp>
        <p:nvSpPr>
          <p:cNvPr id="6" name="Content Placeholder 5">
            <a:extLst>
              <a:ext uri="{FF2B5EF4-FFF2-40B4-BE49-F238E27FC236}">
                <a16:creationId xmlns:a16="http://schemas.microsoft.com/office/drawing/2014/main" id="{0B4CB818-2C02-4B1E-3EB6-1AD0E3CD6EC4}"/>
              </a:ext>
            </a:extLst>
          </p:cNvPr>
          <p:cNvSpPr>
            <a:spLocks noGrp="1"/>
          </p:cNvSpPr>
          <p:nvPr>
            <p:ph idx="1"/>
          </p:nvPr>
        </p:nvSpPr>
        <p:spPr/>
        <p:txBody>
          <a:bodyPr/>
          <a:lstStyle/>
          <a:p>
            <a:r>
              <a:rPr lang="en-US" dirty="0"/>
              <a:t>Extensions:</a:t>
            </a:r>
          </a:p>
          <a:p>
            <a:pPr lvl="1"/>
            <a:r>
              <a:rPr lang="en-US" dirty="0"/>
              <a:t> Final Date for things: End of Dead Week (5/3)</a:t>
            </a:r>
          </a:p>
          <a:p>
            <a:pPr lvl="1"/>
            <a:r>
              <a:rPr lang="en-US" dirty="0"/>
              <a:t> Please try not to take that long. </a:t>
            </a:r>
            <a:r>
              <a:rPr lang="en-US" dirty="0">
                <a:sym typeface="Wingdings" pitchFamily="2" charset="2"/>
              </a:rPr>
              <a:t> </a:t>
            </a:r>
          </a:p>
          <a:p>
            <a:r>
              <a:rPr lang="en-US" dirty="0">
                <a:sym typeface="Wingdings" pitchFamily="2" charset="2"/>
              </a:rPr>
              <a:t> Ants Checkpoint today!</a:t>
            </a:r>
          </a:p>
          <a:p>
            <a:pPr lvl="1"/>
            <a:r>
              <a:rPr lang="en-US" dirty="0">
                <a:sym typeface="Wingdings" pitchFamily="2" charset="2"/>
              </a:rPr>
              <a:t> Ants will have a composition/revision workflow</a:t>
            </a:r>
          </a:p>
          <a:p>
            <a:pPr lvl="1"/>
            <a:r>
              <a:rPr lang="en-US" dirty="0">
                <a:sym typeface="Wingdings" pitchFamily="2" charset="2"/>
              </a:rPr>
              <a:t> Tutors will give you code-level feedback.</a:t>
            </a:r>
          </a:p>
          <a:p>
            <a:pPr lvl="2"/>
            <a:r>
              <a:rPr lang="en-US" dirty="0">
                <a:sym typeface="Wingdings" pitchFamily="2" charset="2"/>
              </a:rPr>
              <a:t> You'll need to resubmit afterwards with fixes. </a:t>
            </a:r>
          </a:p>
          <a:p>
            <a:pPr lvl="2"/>
            <a:r>
              <a:rPr lang="en-US" dirty="0">
                <a:sym typeface="Wingdings" pitchFamily="2" charset="2"/>
              </a:rPr>
              <a:t> Typically, re-write a few things which are </a:t>
            </a:r>
            <a:r>
              <a:rPr lang="en-US" i="1" dirty="0">
                <a:sym typeface="Wingdings" pitchFamily="2" charset="2"/>
              </a:rPr>
              <a:t>already correct</a:t>
            </a:r>
            <a:r>
              <a:rPr lang="en-US" dirty="0">
                <a:sym typeface="Wingdings" pitchFamily="2" charset="2"/>
              </a:rPr>
              <a:t> but could be written more clearly. As long as you make a fix, you'll earn the 2 points</a:t>
            </a:r>
            <a:endParaRPr lang="en-US" dirty="0"/>
          </a:p>
        </p:txBody>
      </p:sp>
      <p:sp>
        <p:nvSpPr>
          <p:cNvPr id="4" name="Footer Placeholder 3">
            <a:extLst>
              <a:ext uri="{FF2B5EF4-FFF2-40B4-BE49-F238E27FC236}">
                <a16:creationId xmlns:a16="http://schemas.microsoft.com/office/drawing/2014/main" id="{A937CEEB-5A2D-7518-243E-5BE0C781275A}"/>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55780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Introduction to SQL</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E65648CD-2085-705C-B3D2-974453B96113}"/>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550895278"/>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B149EE-EB68-58CF-16E7-3D10528ED662}"/>
              </a:ext>
            </a:extLst>
          </p:cNvPr>
          <p:cNvSpPr>
            <a:spLocks noGrp="1"/>
          </p:cNvSpPr>
          <p:nvPr>
            <p:ph type="title"/>
          </p:nvPr>
        </p:nvSpPr>
        <p:spPr/>
        <p:txBody>
          <a:bodyPr/>
          <a:lstStyle/>
          <a:p>
            <a:r>
              <a:rPr lang="en-US" dirty="0"/>
              <a:t>SQL Statements</a:t>
            </a:r>
          </a:p>
        </p:txBody>
      </p:sp>
      <p:sp>
        <p:nvSpPr>
          <p:cNvPr id="6" name="Content Placeholder 5">
            <a:extLst>
              <a:ext uri="{FF2B5EF4-FFF2-40B4-BE49-F238E27FC236}">
                <a16:creationId xmlns:a16="http://schemas.microsoft.com/office/drawing/2014/main" id="{8846D903-11C8-FCAD-22B2-D78701A2074B}"/>
              </a:ext>
            </a:extLst>
          </p:cNvPr>
          <p:cNvSpPr>
            <a:spLocks noGrp="1"/>
          </p:cNvSpPr>
          <p:nvPr>
            <p:ph idx="1"/>
          </p:nvPr>
        </p:nvSpPr>
        <p:spPr/>
        <p:txBody>
          <a:bodyPr/>
          <a:lstStyle/>
          <a:p>
            <a:pPr marL="285750" indent="-285750">
              <a:spcBef>
                <a:spcPts val="720"/>
              </a:spcBef>
              <a:buSzPts val="2400"/>
              <a:buFont typeface="Courier"/>
              <a:buChar char="•"/>
            </a:pPr>
            <a:r>
              <a:rPr lang="en-US" dirty="0"/>
              <a:t>Statements operate on </a:t>
            </a:r>
            <a:r>
              <a:rPr lang="en-US" i="1" dirty="0"/>
              <a:t>tables </a:t>
            </a:r>
            <a:r>
              <a:rPr lang="en-US" dirty="0"/>
              <a:t>inside a </a:t>
            </a:r>
            <a:r>
              <a:rPr lang="en-US" i="1" dirty="0"/>
              <a:t>database.</a:t>
            </a:r>
            <a:endParaRPr lang="en-US" dirty="0">
              <a:latin typeface="Courier"/>
              <a:ea typeface="Courier"/>
              <a:cs typeface="Courier"/>
              <a:sym typeface="Courier"/>
            </a:endParaRPr>
          </a:p>
          <a:p>
            <a:pPr marL="285750" indent="-285750">
              <a:spcBef>
                <a:spcPts val="720"/>
              </a:spcBef>
              <a:buSzPts val="2400"/>
              <a:buFont typeface="Courier"/>
              <a:buChar char="•"/>
            </a:pPr>
            <a:r>
              <a:rPr lang="en-US" b="1" dirty="0">
                <a:latin typeface="Courier"/>
                <a:ea typeface="Courier"/>
                <a:cs typeface="Courier"/>
                <a:sym typeface="Courier"/>
              </a:rPr>
              <a:t>SELECT</a:t>
            </a:r>
            <a:r>
              <a:rPr lang="en-US" dirty="0"/>
              <a:t> statement creates a new table, either from scratch or by projecting a table</a:t>
            </a:r>
          </a:p>
          <a:p>
            <a:pPr marL="285750" indent="-285750">
              <a:spcBef>
                <a:spcPts val="720"/>
              </a:spcBef>
              <a:buSzPts val="2400"/>
              <a:buFont typeface="Courier"/>
              <a:buChar char="•"/>
            </a:pPr>
            <a:r>
              <a:rPr lang="en-US" b="1" dirty="0">
                <a:latin typeface="Courier"/>
                <a:ea typeface="Courier"/>
                <a:cs typeface="Courier"/>
                <a:sym typeface="Courier"/>
              </a:rPr>
              <a:t>CREATE TABLE</a:t>
            </a:r>
            <a:r>
              <a:rPr lang="en-US" dirty="0">
                <a:latin typeface="Courier"/>
                <a:ea typeface="Courier"/>
                <a:cs typeface="Courier"/>
                <a:sym typeface="Courier"/>
              </a:rPr>
              <a:t> </a:t>
            </a:r>
            <a:r>
              <a:rPr lang="en-US" dirty="0"/>
              <a:t>statement gives a global name to a table</a:t>
            </a:r>
          </a:p>
          <a:p>
            <a:pPr marL="285750" indent="-285750">
              <a:spcBef>
                <a:spcPts val="720"/>
              </a:spcBef>
              <a:buSzPts val="2400"/>
            </a:pPr>
            <a:r>
              <a:rPr lang="en-US" dirty="0"/>
              <a:t>Lots of other statements</a:t>
            </a:r>
          </a:p>
          <a:p>
            <a:pPr marL="685800" lvl="1" indent="-228600">
              <a:buFont typeface="Courier"/>
              <a:buChar char="–"/>
            </a:pPr>
            <a:r>
              <a:rPr lang="en-US" dirty="0">
                <a:latin typeface="Courier"/>
                <a:ea typeface="Courier"/>
                <a:cs typeface="Courier"/>
                <a:sym typeface="Courier"/>
              </a:rPr>
              <a:t>analyze, delete, explain, insert, replace, update, …</a:t>
            </a:r>
            <a:endParaRPr lang="en-US" dirty="0"/>
          </a:p>
          <a:p>
            <a:r>
              <a:rPr lang="en-US" dirty="0"/>
              <a:t> SQL queries, aggregates, updates data in a </a:t>
            </a:r>
            <a:r>
              <a:rPr lang="en-US" i="1" dirty="0"/>
              <a:t>database.</a:t>
            </a:r>
            <a:endParaRPr lang="en-US" dirty="0"/>
          </a:p>
          <a:p>
            <a:r>
              <a:rPr lang="en-US" dirty="0"/>
              <a:t> SQL is case-</a:t>
            </a:r>
            <a:r>
              <a:rPr lang="en-US" i="1" dirty="0"/>
              <a:t>insensitive</a:t>
            </a:r>
            <a:endParaRPr lang="en-US" dirty="0"/>
          </a:p>
        </p:txBody>
      </p:sp>
      <p:sp>
        <p:nvSpPr>
          <p:cNvPr id="4" name="Footer Placeholder 3">
            <a:extLst>
              <a:ext uri="{FF2B5EF4-FFF2-40B4-BE49-F238E27FC236}">
                <a16:creationId xmlns:a16="http://schemas.microsoft.com/office/drawing/2014/main" id="{04DF2F81-909E-2524-B1A5-A1310ACB68A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25411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5" name="Title 4">
            <a:extLst>
              <a:ext uri="{FF2B5EF4-FFF2-40B4-BE49-F238E27FC236}">
                <a16:creationId xmlns:a16="http://schemas.microsoft.com/office/drawing/2014/main" id="{2C69938A-2E29-7209-91CF-4C06B73FF73D}"/>
              </a:ext>
            </a:extLst>
          </p:cNvPr>
          <p:cNvSpPr>
            <a:spLocks noGrp="1"/>
          </p:cNvSpPr>
          <p:nvPr>
            <p:ph type="title"/>
          </p:nvPr>
        </p:nvSpPr>
        <p:spPr/>
        <p:txBody>
          <a:bodyPr/>
          <a:lstStyle/>
          <a:p>
            <a:r>
              <a:rPr lang="en-US" dirty="0"/>
              <a:t>SQL example</a:t>
            </a:r>
          </a:p>
        </p:txBody>
      </p:sp>
      <p:sp>
        <p:nvSpPr>
          <p:cNvPr id="273" name="Google Shape;273;p19"/>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 SQL statements create tables</a:t>
            </a:r>
          </a:p>
          <a:p>
            <a:pPr lvl="1"/>
            <a:r>
              <a:rPr lang="en-US" dirty="0"/>
              <a:t> Give it a try with </a:t>
            </a:r>
            <a:r>
              <a:rPr lang="en-US" dirty="0">
                <a:latin typeface="Source Code Pro" panose="020B0309030403020204" pitchFamily="34" charset="0"/>
                <a:ea typeface="Source Code Pro" panose="020B0309030403020204" pitchFamily="34" charset="0"/>
              </a:rPr>
              <a:t>sqlite3</a:t>
            </a:r>
            <a:r>
              <a:rPr lang="en-US" dirty="0"/>
              <a:t> or code.cs61a.org </a:t>
            </a:r>
          </a:p>
          <a:p>
            <a:pPr lvl="1"/>
            <a:r>
              <a:rPr lang="en-US" dirty="0"/>
              <a:t> Each statement ends with ‘;’</a:t>
            </a:r>
          </a:p>
          <a:p>
            <a:pPr lvl="1"/>
            <a:endParaRPr lang="en-US" dirty="0"/>
          </a:p>
          <a:p>
            <a:endParaRPr lang="en-US" dirty="0"/>
          </a:p>
        </p:txBody>
      </p:sp>
      <p:sp>
        <p:nvSpPr>
          <p:cNvPr id="2" name="Footer Placeholder 3">
            <a:extLst>
              <a:ext uri="{FF2B5EF4-FFF2-40B4-BE49-F238E27FC236}">
                <a16:creationId xmlns:a16="http://schemas.microsoft.com/office/drawing/2014/main" id="{C8977231-78E5-217E-205D-24BDD2781C97}"/>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277" name="Google Shape;277;p19"/>
          <p:cNvSpPr/>
          <p:nvPr/>
        </p:nvSpPr>
        <p:spPr>
          <a:xfrm>
            <a:off x="1676400" y="3012638"/>
            <a:ext cx="8763000" cy="2585323"/>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dirty="0">
                <a:solidFill>
                  <a:schemeClr val="dk1"/>
                </a:solidFill>
                <a:latin typeface="Courier"/>
                <a:ea typeface="Courier"/>
                <a:cs typeface="Courier"/>
                <a:sym typeface="Courier"/>
              </a:rPr>
              <a:t>cs88 $ sqlite3</a:t>
            </a:r>
            <a:endParaRPr dirty="0"/>
          </a:p>
          <a:p>
            <a:r>
              <a:rPr lang="en-US" sz="1800" dirty="0">
                <a:solidFill>
                  <a:schemeClr val="dk1"/>
                </a:solidFill>
                <a:latin typeface="Courier"/>
                <a:ea typeface="Courier"/>
                <a:cs typeface="Courier"/>
                <a:sym typeface="Courier"/>
              </a:rPr>
              <a:t>SQLite version 3.9.2 2015-11-02 18:31:45</a:t>
            </a:r>
            <a:endParaRPr dirty="0"/>
          </a:p>
          <a:p>
            <a:r>
              <a:rPr lang="en-US" sz="1800" dirty="0">
                <a:solidFill>
                  <a:schemeClr val="dk1"/>
                </a:solidFill>
                <a:latin typeface="Courier"/>
                <a:ea typeface="Courier"/>
                <a:cs typeface="Courier"/>
                <a:sym typeface="Courier"/>
              </a:rPr>
              <a:t>Enter ".help" for usage hints.</a:t>
            </a:r>
            <a:endParaRPr dirty="0"/>
          </a:p>
          <a:p>
            <a:r>
              <a:rPr lang="en-US" sz="1800" dirty="0">
                <a:solidFill>
                  <a:schemeClr val="dk1"/>
                </a:solidFill>
                <a:latin typeface="Courier"/>
                <a:ea typeface="Courier"/>
                <a:cs typeface="Courier"/>
                <a:sym typeface="Courier"/>
              </a:rPr>
              <a:t>Connected to a </a:t>
            </a:r>
            <a:r>
              <a:rPr lang="en-US" sz="1800" b="1" dirty="0">
                <a:solidFill>
                  <a:schemeClr val="dk1"/>
                </a:solidFill>
                <a:latin typeface="Courier"/>
                <a:ea typeface="Courier"/>
                <a:cs typeface="Courier"/>
                <a:sym typeface="Courier"/>
              </a:rPr>
              <a:t>transient in-memory database</a:t>
            </a:r>
            <a:r>
              <a:rPr lang="en-US" sz="1800" dirty="0">
                <a:solidFill>
                  <a:schemeClr val="dk1"/>
                </a:solidFill>
                <a:latin typeface="Courier"/>
                <a:ea typeface="Courier"/>
                <a:cs typeface="Courier"/>
                <a:sym typeface="Courier"/>
              </a:rPr>
              <a:t>.</a:t>
            </a:r>
            <a:endParaRPr dirty="0"/>
          </a:p>
          <a:p>
            <a:r>
              <a:rPr lang="en-US" sz="1800" dirty="0">
                <a:solidFill>
                  <a:schemeClr val="dk1"/>
                </a:solidFill>
                <a:latin typeface="Courier"/>
                <a:ea typeface="Courier"/>
                <a:cs typeface="Courier"/>
                <a:sym typeface="Courier"/>
              </a:rPr>
              <a:t>Use ".open FILENAME" to reopen on a persistent database.</a:t>
            </a:r>
            <a:endParaRPr dirty="0"/>
          </a:p>
          <a:p>
            <a:r>
              <a:rPr lang="en-US" sz="1800" dirty="0" err="1">
                <a:solidFill>
                  <a:schemeClr val="dk1"/>
                </a:solidFill>
                <a:latin typeface="Courier"/>
                <a:ea typeface="Courier"/>
                <a:cs typeface="Courier"/>
                <a:sym typeface="Courier"/>
              </a:rPr>
              <a:t>sqlite</a:t>
            </a:r>
            <a:r>
              <a:rPr lang="en-US" sz="1800" dirty="0">
                <a:solidFill>
                  <a:schemeClr val="dk1"/>
                </a:solidFill>
                <a:latin typeface="Courier"/>
                <a:ea typeface="Courier"/>
                <a:cs typeface="Courier"/>
                <a:sym typeface="Courier"/>
              </a:rPr>
              <a:t>&gt; </a:t>
            </a:r>
            <a:r>
              <a:rPr lang="en-US" sz="1800" b="1" dirty="0">
                <a:solidFill>
                  <a:srgbClr val="FF0000"/>
                </a:solidFill>
                <a:latin typeface="Courier"/>
                <a:ea typeface="Courier"/>
                <a:cs typeface="Courier"/>
                <a:sym typeface="Courier"/>
              </a:rPr>
              <a:t>select</a:t>
            </a:r>
            <a:r>
              <a:rPr lang="en-US" sz="1800" dirty="0">
                <a:solidFill>
                  <a:srgbClr val="FF0000"/>
                </a:solidFill>
                <a:latin typeface="Courier"/>
                <a:ea typeface="Courier"/>
                <a:cs typeface="Courier"/>
                <a:sym typeface="Courier"/>
              </a:rPr>
              <a:t> 38 as latitude, 122 as longitude, "Berkeley" as name;</a:t>
            </a:r>
            <a:endParaRPr dirty="0"/>
          </a:p>
          <a:p>
            <a:r>
              <a:rPr lang="en-US" sz="1800" b="1" dirty="0">
                <a:solidFill>
                  <a:schemeClr val="dk1"/>
                </a:solidFill>
                <a:latin typeface="Courier"/>
                <a:ea typeface="Courier"/>
                <a:cs typeface="Courier"/>
                <a:sym typeface="Courier"/>
              </a:rPr>
              <a:t>38|122|Berkeley</a:t>
            </a:r>
            <a:endParaRPr dirty="0"/>
          </a:p>
          <a:p>
            <a:r>
              <a:rPr lang="en-US" sz="1800" dirty="0" err="1">
                <a:solidFill>
                  <a:schemeClr val="dk1"/>
                </a:solidFill>
                <a:latin typeface="Courier"/>
                <a:ea typeface="Courier"/>
                <a:cs typeface="Courier"/>
                <a:sym typeface="Courier"/>
              </a:rPr>
              <a:t>sqlite</a:t>
            </a:r>
            <a:r>
              <a:rPr lang="en-US" sz="1800" dirty="0">
                <a:solidFill>
                  <a:schemeClr val="dk1"/>
                </a:solidFill>
                <a:latin typeface="Courier"/>
                <a:ea typeface="Courier"/>
                <a:cs typeface="Courier"/>
                <a:sym typeface="Courier"/>
              </a:rPr>
              <a:t>&gt; </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AA9-9350-2D48-8937-AA9AEF257732}"/>
              </a:ext>
            </a:extLst>
          </p:cNvPr>
          <p:cNvSpPr>
            <a:spLocks noGrp="1"/>
          </p:cNvSpPr>
          <p:nvPr>
            <p:ph type="title"/>
          </p:nvPr>
        </p:nvSpPr>
        <p:spPr/>
        <p:txBody>
          <a:bodyPr/>
          <a:lstStyle/>
          <a:p>
            <a:r>
              <a:rPr lang="en-US" sz="3600" dirty="0"/>
              <a:t>SQL Basics</a:t>
            </a:r>
          </a:p>
        </p:txBody>
      </p:sp>
      <p:sp>
        <p:nvSpPr>
          <p:cNvPr id="3" name="Content Placeholder 2">
            <a:extLst>
              <a:ext uri="{FF2B5EF4-FFF2-40B4-BE49-F238E27FC236}">
                <a16:creationId xmlns:a16="http://schemas.microsoft.com/office/drawing/2014/main" id="{F036978A-311C-9A4A-BD7D-AECD1A68380D}"/>
              </a:ext>
            </a:extLst>
          </p:cNvPr>
          <p:cNvSpPr>
            <a:spLocks noGrp="1"/>
          </p:cNvSpPr>
          <p:nvPr>
            <p:ph idx="1"/>
          </p:nvPr>
        </p:nvSpPr>
        <p:spPr/>
        <p:txBody>
          <a:bodyPr/>
          <a:lstStyle/>
          <a:p>
            <a:r>
              <a:rPr lang="en-US" sz="2800" dirty="0"/>
              <a:t> SQL Keywords are case-</a:t>
            </a:r>
            <a:r>
              <a:rPr lang="en-US" sz="2800" i="1" dirty="0"/>
              <a:t>insensitive</a:t>
            </a:r>
          </a:p>
          <a:p>
            <a:pPr lvl="1"/>
            <a:r>
              <a:rPr lang="en-US" sz="2800" dirty="0"/>
              <a:t> e.g. </a:t>
            </a:r>
            <a:r>
              <a:rPr lang="en-US" sz="2800" dirty="0">
                <a:latin typeface="Source Code Pro" panose="020B0509030403020204" pitchFamily="49" charset="77"/>
              </a:rPr>
              <a:t>SELECT</a:t>
            </a:r>
            <a:r>
              <a:rPr lang="en-US" sz="2800" dirty="0"/>
              <a:t> and </a:t>
            </a:r>
            <a:r>
              <a:rPr lang="en-US" sz="2800" dirty="0">
                <a:latin typeface="Source Code Pro" panose="020B0509030403020204" pitchFamily="49" charset="77"/>
              </a:rPr>
              <a:t>select</a:t>
            </a:r>
            <a:r>
              <a:rPr lang="en-US" sz="2800" dirty="0"/>
              <a:t> do the same thing</a:t>
            </a:r>
          </a:p>
          <a:p>
            <a:pPr lvl="1"/>
            <a:r>
              <a:rPr lang="en-US" sz="2800" dirty="0"/>
              <a:t> I </a:t>
            </a:r>
            <a:r>
              <a:rPr lang="en-US" sz="2800" i="1" dirty="0"/>
              <a:t>try </a:t>
            </a:r>
            <a:r>
              <a:rPr lang="en-US" sz="2800" dirty="0"/>
              <a:t>to capitalize them to make it clear what's-what.</a:t>
            </a:r>
          </a:p>
          <a:p>
            <a:r>
              <a:rPr lang="en-US" sz="2800" dirty="0"/>
              <a:t> The order of SQL keywords matters</a:t>
            </a:r>
          </a:p>
          <a:p>
            <a:pPr lvl="1"/>
            <a:r>
              <a:rPr lang="en-US" sz="2800" dirty="0"/>
              <a:t> e.g. </a:t>
            </a:r>
            <a:r>
              <a:rPr lang="en-US" sz="2800" dirty="0">
                <a:latin typeface="Source Code Pro" panose="020B0509030403020204" pitchFamily="49" charset="77"/>
              </a:rPr>
              <a:t>SELECT ... FROM … WHERE … </a:t>
            </a:r>
          </a:p>
          <a:p>
            <a:r>
              <a:rPr lang="en-US" sz="2800" dirty="0">
                <a:latin typeface="Source Code Pro" panose="020B0509030403020204" pitchFamily="49" charset="77"/>
              </a:rPr>
              <a:t> </a:t>
            </a:r>
            <a:r>
              <a:rPr lang="en-US" sz="2800" dirty="0">
                <a:latin typeface="Open Sans Light" panose="020B0606030504020204" pitchFamily="34" charset="0"/>
                <a:ea typeface="Open Sans Light" panose="020B0606030504020204" pitchFamily="34" charset="0"/>
                <a:cs typeface="Open Sans Light" panose="020B0606030504020204" pitchFamily="34" charset="0"/>
              </a:rPr>
              <a:t>Every statement ends in a </a:t>
            </a:r>
            <a:r>
              <a:rPr lang="en-US" sz="2800" dirty="0">
                <a:latin typeface="Source Code Pro" panose="020B0509030403020204" pitchFamily="49" charset="77"/>
                <a:ea typeface="Open Sans Light" panose="020B0606030504020204" pitchFamily="34" charset="0"/>
                <a:cs typeface="Open Sans Light" panose="020B0606030504020204" pitchFamily="34" charset="0"/>
              </a:rPr>
              <a:t>;</a:t>
            </a:r>
          </a:p>
          <a:p>
            <a:r>
              <a:rPr lang="en-US" sz="2800" dirty="0">
                <a:latin typeface="Open Sans Light" panose="020B0606030504020204" pitchFamily="34" charset="0"/>
                <a:ea typeface="Open Sans Light" panose="020B0606030504020204" pitchFamily="34" charset="0"/>
                <a:cs typeface="Open Sans Light" panose="020B0606030504020204" pitchFamily="34" charset="0"/>
              </a:rPr>
              <a:t>  Whitespace doesn't matter</a:t>
            </a:r>
          </a:p>
          <a:p>
            <a:pPr lvl="1"/>
            <a:r>
              <a:rPr lang="en-US" sz="2800" dirty="0">
                <a:latin typeface="Open Sans Light" panose="020B0606030504020204" pitchFamily="34" charset="0"/>
                <a:ea typeface="Open Sans Light" panose="020B0606030504020204" pitchFamily="34" charset="0"/>
                <a:cs typeface="Open Sans Light" panose="020B0606030504020204" pitchFamily="34" charset="0"/>
              </a:rPr>
              <a:t> But indentations and newlines help make queries readable!</a:t>
            </a:r>
          </a:p>
          <a:p>
            <a:r>
              <a:rPr lang="en-US" sz="2800" dirty="0">
                <a:latin typeface="Open Sans Light" panose="020B0606030504020204" pitchFamily="34" charset="0"/>
                <a:ea typeface="Open Sans Light" panose="020B0606030504020204" pitchFamily="34" charset="0"/>
                <a:cs typeface="Open Sans Light" panose="020B0606030504020204" pitchFamily="34" charset="0"/>
              </a:rPr>
              <a:t> Despite being a standard, differences do exist between databases. We use </a:t>
            </a:r>
            <a:r>
              <a:rPr lang="en-US" sz="2800" dirty="0">
                <a:latin typeface="Source Code Pro" panose="020B0509030403020204" pitchFamily="49" charset="77"/>
                <a:ea typeface="Open Sans Light" panose="020B0606030504020204" pitchFamily="34" charset="0"/>
                <a:cs typeface="Open Sans Light" panose="020B0606030504020204" pitchFamily="34" charset="0"/>
              </a:rPr>
              <a:t>sqlite3</a:t>
            </a:r>
            <a:r>
              <a:rPr lang="en-US" sz="2800" dirty="0">
                <a:latin typeface="Open Sans Light" panose="020B0606030504020204" pitchFamily="34" charset="0"/>
                <a:ea typeface="Open Sans Light" panose="020B0606030504020204" pitchFamily="34" charset="0"/>
                <a:cs typeface="Open Sans Light" panose="020B0606030504020204" pitchFamily="34" charset="0"/>
              </a:rPr>
              <a:t>.</a:t>
            </a:r>
            <a:endParaRPr lang="en-US" sz="2800" dirty="0">
              <a:latin typeface="Source Code Pro" panose="020B0509030403020204" pitchFamily="49" charset="77"/>
            </a:endParaRPr>
          </a:p>
        </p:txBody>
      </p:sp>
      <p:sp>
        <p:nvSpPr>
          <p:cNvPr id="4" name="Footer Placeholder 3">
            <a:extLst>
              <a:ext uri="{FF2B5EF4-FFF2-40B4-BE49-F238E27FC236}">
                <a16:creationId xmlns:a16="http://schemas.microsoft.com/office/drawing/2014/main" id="{341D9FCA-28F2-3DB7-83B4-1171A7E2749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9288018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nextCondLst>
                <p:cond evt="onClick" delay="0">
                  <p:tgtEl>
                    <p:spTgt spid="2"/>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7" name="Title 6">
            <a:extLst>
              <a:ext uri="{FF2B5EF4-FFF2-40B4-BE49-F238E27FC236}">
                <a16:creationId xmlns:a16="http://schemas.microsoft.com/office/drawing/2014/main" id="{9E8474DB-8D44-3287-397F-ADF9D60E817C}"/>
              </a:ext>
            </a:extLst>
          </p:cNvPr>
          <p:cNvSpPr>
            <a:spLocks noGrp="1"/>
          </p:cNvSpPr>
          <p:nvPr>
            <p:ph type="title"/>
          </p:nvPr>
        </p:nvSpPr>
        <p:spPr/>
        <p:txBody>
          <a:bodyPr/>
          <a:lstStyle/>
          <a:p>
            <a:r>
              <a:rPr lang="en-US" dirty="0"/>
              <a:t>A Running example from Data  8</a:t>
            </a:r>
          </a:p>
        </p:txBody>
      </p:sp>
      <p:sp>
        <p:nvSpPr>
          <p:cNvPr id="8" name="Content Placeholder 7">
            <a:extLst>
              <a:ext uri="{FF2B5EF4-FFF2-40B4-BE49-F238E27FC236}">
                <a16:creationId xmlns:a16="http://schemas.microsoft.com/office/drawing/2014/main" id="{F37D430E-0F4D-06A5-F4B9-5BD4A72750E3}"/>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8C1AC9B9-C3D5-1AF7-097F-ACF2785FD2F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286" name="Google Shape;286;p20"/>
          <p:cNvPicPr preferRelativeResize="0"/>
          <p:nvPr/>
        </p:nvPicPr>
        <p:blipFill rotWithShape="1">
          <a:blip r:embed="rId3">
            <a:alphaModFix/>
          </a:blip>
          <a:srcRect/>
          <a:stretch/>
        </p:blipFill>
        <p:spPr>
          <a:xfrm>
            <a:off x="2057400" y="1219201"/>
            <a:ext cx="6324600" cy="4162619"/>
          </a:xfrm>
          <a:prstGeom prst="rect">
            <a:avLst/>
          </a:prstGeom>
          <a:noFill/>
          <a:ln>
            <a:noFill/>
          </a:ln>
        </p:spPr>
      </p:pic>
      <p:pic>
        <p:nvPicPr>
          <p:cNvPr id="287" name="Google Shape;287;p20"/>
          <p:cNvPicPr preferRelativeResize="0"/>
          <p:nvPr/>
        </p:nvPicPr>
        <p:blipFill rotWithShape="1">
          <a:blip r:embed="rId4">
            <a:alphaModFix/>
          </a:blip>
          <a:srcRect/>
          <a:stretch/>
        </p:blipFill>
        <p:spPr>
          <a:xfrm>
            <a:off x="4480034" y="5392330"/>
            <a:ext cx="6172200" cy="1092200"/>
          </a:xfrm>
          <a:prstGeom prst="rect">
            <a:avLst/>
          </a:prstGeom>
          <a:noFill/>
          <a:ln w="9525" cap="flat" cmpd="sng">
            <a:solidFill>
              <a:schemeClr val="dk2"/>
            </a:solidFill>
            <a:prstDash val="solid"/>
            <a:round/>
            <a:headEnd type="none" w="sm" len="sm"/>
            <a:tailEnd type="none" w="sm" len="sm"/>
          </a:ln>
        </p:spPr>
      </p:pic>
      <p:pic>
        <p:nvPicPr>
          <p:cNvPr id="288" name="Google Shape;288;p20"/>
          <p:cNvPicPr preferRelativeResize="0"/>
          <p:nvPr/>
        </p:nvPicPr>
        <p:blipFill rotWithShape="1">
          <a:blip r:embed="rId5">
            <a:alphaModFix/>
          </a:blip>
          <a:srcRect/>
          <a:stretch/>
        </p:blipFill>
        <p:spPr>
          <a:xfrm>
            <a:off x="5334000" y="3581400"/>
            <a:ext cx="3464560" cy="157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Title 5">
            <a:extLst>
              <a:ext uri="{FF2B5EF4-FFF2-40B4-BE49-F238E27FC236}">
                <a16:creationId xmlns:a16="http://schemas.microsoft.com/office/drawing/2014/main" id="{DD558F55-EB66-A2ED-B26F-6505924B9873}"/>
              </a:ext>
            </a:extLst>
          </p:cNvPr>
          <p:cNvSpPr>
            <a:spLocks noGrp="1"/>
          </p:cNvSpPr>
          <p:nvPr>
            <p:ph type="title"/>
          </p:nvPr>
        </p:nvSpPr>
        <p:spPr>
          <a:xfrm>
            <a:off x="0" y="0"/>
            <a:ext cx="12192000" cy="914400"/>
          </a:xfrm>
        </p:spPr>
        <p:txBody>
          <a:bodyPr/>
          <a:lstStyle/>
          <a:p>
            <a:r>
              <a:rPr lang="en-US" dirty="0">
                <a:sym typeface="Courier"/>
              </a:rPr>
              <a:t>SELECT</a:t>
            </a:r>
            <a:endParaRPr lang="en-US" dirty="0"/>
          </a:p>
        </p:txBody>
      </p:sp>
      <p:sp>
        <p:nvSpPr>
          <p:cNvPr id="294" name="Google Shape;294;p21"/>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Comma-separated list of column descriptions</a:t>
            </a:r>
          </a:p>
          <a:p>
            <a:r>
              <a:rPr lang="en-US" dirty="0"/>
              <a:t>Column description is an expression, optionally followed by </a:t>
            </a:r>
            <a:r>
              <a:rPr lang="en-US" dirty="0">
                <a:sym typeface="Courier"/>
              </a:rPr>
              <a:t>as</a:t>
            </a:r>
            <a:r>
              <a:rPr lang="en-US" dirty="0"/>
              <a:t> and a column name</a:t>
            </a:r>
          </a:p>
          <a:p>
            <a:endParaRPr lang="en-US" dirty="0"/>
          </a:p>
          <a:p>
            <a:r>
              <a:rPr lang="en-US" dirty="0"/>
              <a:t>Selecting literals creates a one-row table</a:t>
            </a:r>
          </a:p>
          <a:p>
            <a:endParaRPr lang="en-US" dirty="0"/>
          </a:p>
          <a:p>
            <a:r>
              <a:rPr lang="en-US" dirty="0">
                <a:sym typeface="Courier"/>
              </a:rPr>
              <a:t>union</a:t>
            </a:r>
            <a:r>
              <a:rPr lang="en-US" dirty="0"/>
              <a:t> of select statements is a table containing the union of the rows</a:t>
            </a:r>
          </a:p>
        </p:txBody>
      </p:sp>
      <p:sp>
        <p:nvSpPr>
          <p:cNvPr id="2" name="Footer Placeholder 3">
            <a:extLst>
              <a:ext uri="{FF2B5EF4-FFF2-40B4-BE49-F238E27FC236}">
                <a16:creationId xmlns:a16="http://schemas.microsoft.com/office/drawing/2014/main" id="{88E58D33-DB83-2C1E-0183-C2D7734F5A76}"/>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298" name="Google Shape;298;p21"/>
          <p:cNvSpPr/>
          <p:nvPr/>
        </p:nvSpPr>
        <p:spPr>
          <a:xfrm>
            <a:off x="1890140" y="4939605"/>
            <a:ext cx="8610600" cy="1384995"/>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600" dirty="0">
                <a:solidFill>
                  <a:schemeClr val="dk1"/>
                </a:solidFill>
                <a:latin typeface="Courier"/>
                <a:ea typeface="Courier"/>
                <a:cs typeface="Courier"/>
                <a:sym typeface="Courier"/>
              </a:rPr>
              <a:t>select "strawberry" as Flavor, "pink" as Color, 3.55 as Price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a:t>
            </a:r>
            <a:r>
              <a:rPr lang="en-US" sz="1600" dirty="0" err="1">
                <a:solidFill>
                  <a:schemeClr val="dk1"/>
                </a:solidFill>
                <a:latin typeface="Courier"/>
                <a:ea typeface="Courier"/>
                <a:cs typeface="Courier"/>
                <a:sym typeface="Courier"/>
              </a:rPr>
              <a:t>chocolate","light</a:t>
            </a:r>
            <a:r>
              <a:rPr lang="en-US" sz="1600" dirty="0">
                <a:solidFill>
                  <a:schemeClr val="dk1"/>
                </a:solidFill>
                <a:latin typeface="Courier"/>
                <a:ea typeface="Courier"/>
                <a:cs typeface="Courier"/>
                <a:sym typeface="Courier"/>
              </a:rPr>
              <a:t> brown", 4.75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a:t>
            </a:r>
            <a:r>
              <a:rPr lang="en-US" sz="1600" dirty="0" err="1">
                <a:solidFill>
                  <a:schemeClr val="dk1"/>
                </a:solidFill>
                <a:latin typeface="Courier"/>
                <a:ea typeface="Courier"/>
                <a:cs typeface="Courier"/>
                <a:sym typeface="Courier"/>
              </a:rPr>
              <a:t>chocolate","dark</a:t>
            </a:r>
            <a:r>
              <a:rPr lang="en-US" sz="1600" dirty="0">
                <a:solidFill>
                  <a:schemeClr val="dk1"/>
                </a:solidFill>
                <a:latin typeface="Courier"/>
                <a:ea typeface="Courier"/>
                <a:cs typeface="Courier"/>
                <a:sym typeface="Courier"/>
              </a:rPr>
              <a:t> brown", 5.25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"strawberry","pink",5.25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"bubblegum","pink",4.75</a:t>
            </a:r>
            <a:r>
              <a:rPr lang="en-US" sz="2000" b="1" dirty="0">
                <a:solidFill>
                  <a:srgbClr val="FF0000"/>
                </a:solidFill>
                <a:latin typeface="Courier"/>
                <a:ea typeface="Courier"/>
                <a:cs typeface="Courier"/>
                <a:sym typeface="Courier"/>
              </a:rPr>
              <a:t>;</a:t>
            </a:r>
            <a:endParaRPr sz="1600" b="1" dirty="0">
              <a:solidFill>
                <a:srgbClr val="FF0000"/>
              </a:solidFill>
              <a:latin typeface="Courier"/>
              <a:ea typeface="Courier"/>
              <a:cs typeface="Courier"/>
              <a:sym typeface="Courier"/>
            </a:endParaRPr>
          </a:p>
        </p:txBody>
      </p:sp>
      <p:sp>
        <p:nvSpPr>
          <p:cNvPr id="299" name="Google Shape;299;p21"/>
          <p:cNvSpPr/>
          <p:nvPr/>
        </p:nvSpPr>
        <p:spPr>
          <a:xfrm>
            <a:off x="2186940" y="2671350"/>
            <a:ext cx="7543800" cy="425758"/>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a:lnSpc>
                <a:spcPct val="110000"/>
              </a:lnSpc>
              <a:buClr>
                <a:schemeClr val="dk1"/>
              </a:buClr>
              <a:buSzPts val="2000"/>
            </a:pPr>
            <a:r>
              <a:rPr lang="en-US" sz="2000" b="1" dirty="0">
                <a:solidFill>
                  <a:schemeClr val="dk1"/>
                </a:solidFill>
                <a:latin typeface="Courier"/>
                <a:ea typeface="Courier"/>
                <a:cs typeface="Courier"/>
                <a:sym typeface="Courier"/>
              </a:rPr>
              <a:t>SELECT</a:t>
            </a:r>
            <a:r>
              <a:rPr lang="en-US" sz="2000" b="1" dirty="0">
                <a:solidFill>
                  <a:schemeClr val="dk1"/>
                </a:solidFill>
              </a:rPr>
              <a:t> [expression] </a:t>
            </a:r>
            <a:r>
              <a:rPr lang="en-US" sz="2000" b="1" dirty="0">
                <a:solidFill>
                  <a:schemeClr val="dk1"/>
                </a:solidFill>
                <a:latin typeface="Courier"/>
                <a:ea typeface="Courier"/>
                <a:cs typeface="Courier"/>
                <a:sym typeface="Courier"/>
              </a:rPr>
              <a:t>AS</a:t>
            </a:r>
            <a:r>
              <a:rPr lang="en-US" sz="2000" b="1" dirty="0">
                <a:solidFill>
                  <a:schemeClr val="dk1"/>
                </a:solidFill>
              </a:rPr>
              <a:t> [name], [expression] </a:t>
            </a:r>
            <a:r>
              <a:rPr lang="en-US" sz="2000" b="1" dirty="0">
                <a:solidFill>
                  <a:schemeClr val="dk1"/>
                </a:solidFill>
                <a:latin typeface="Courier"/>
                <a:ea typeface="Courier"/>
                <a:cs typeface="Courier"/>
                <a:sym typeface="Courier"/>
              </a:rPr>
              <a:t>AS</a:t>
            </a:r>
            <a:r>
              <a:rPr lang="en-US" sz="2000" b="1" dirty="0">
                <a:solidFill>
                  <a:schemeClr val="dk1"/>
                </a:solidFill>
              </a:rPr>
              <a:t> [name]; . . . </a:t>
            </a:r>
            <a:endParaRPr b="1" dirty="0"/>
          </a:p>
        </p:txBody>
      </p:sp>
      <p:sp>
        <p:nvSpPr>
          <p:cNvPr id="300" name="Google Shape;300;p21"/>
          <p:cNvSpPr/>
          <p:nvPr/>
        </p:nvSpPr>
        <p:spPr>
          <a:xfrm>
            <a:off x="2062022" y="4001861"/>
            <a:ext cx="7947660" cy="338554"/>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r>
              <a:rPr lang="en-US" sz="1600" b="1" dirty="0">
                <a:solidFill>
                  <a:srgbClr val="FF0000"/>
                </a:solidFill>
                <a:latin typeface="Courier"/>
                <a:ea typeface="Courier"/>
                <a:cs typeface="Courier"/>
                <a:sym typeface="Courier"/>
              </a:rPr>
              <a:t>select</a:t>
            </a:r>
            <a:r>
              <a:rPr lang="en-US" sz="1600" dirty="0">
                <a:solidFill>
                  <a:schemeClr val="dk1"/>
                </a:solidFill>
                <a:latin typeface="Courier"/>
                <a:ea typeface="Courier"/>
                <a:cs typeface="Courier"/>
                <a:sym typeface="Courier"/>
              </a:rPr>
              <a:t> "strawberry" </a:t>
            </a:r>
            <a:r>
              <a:rPr lang="en-US" sz="1600" dirty="0">
                <a:solidFill>
                  <a:srgbClr val="FF0000"/>
                </a:solidFill>
                <a:latin typeface="Courier"/>
                <a:ea typeface="Courier"/>
                <a:cs typeface="Courier"/>
                <a:sym typeface="Courier"/>
              </a:rPr>
              <a:t>as</a:t>
            </a:r>
            <a:r>
              <a:rPr lang="en-US" sz="1600" dirty="0">
                <a:solidFill>
                  <a:schemeClr val="dk1"/>
                </a:solidFill>
                <a:latin typeface="Courier"/>
                <a:ea typeface="Courier"/>
                <a:cs typeface="Courier"/>
                <a:sym typeface="Courier"/>
              </a:rPr>
              <a:t> Flavor, "pink" </a:t>
            </a:r>
            <a:r>
              <a:rPr lang="en-US" sz="1600" b="1" dirty="0">
                <a:solidFill>
                  <a:srgbClr val="FF0000"/>
                </a:solidFill>
                <a:latin typeface="Courier"/>
                <a:ea typeface="Courier"/>
                <a:cs typeface="Courier"/>
                <a:sym typeface="Courier"/>
              </a:rPr>
              <a:t>as</a:t>
            </a:r>
            <a:r>
              <a:rPr lang="en-US" sz="1600" dirty="0">
                <a:solidFill>
                  <a:schemeClr val="dk1"/>
                </a:solidFill>
                <a:latin typeface="Courier"/>
                <a:ea typeface="Courier"/>
                <a:cs typeface="Courier"/>
                <a:sym typeface="Courier"/>
              </a:rPr>
              <a:t> Color, 3.55 </a:t>
            </a:r>
            <a:r>
              <a:rPr lang="en-US" sz="1600" b="1" dirty="0">
                <a:solidFill>
                  <a:srgbClr val="FF0000"/>
                </a:solidFill>
                <a:latin typeface="Courier"/>
                <a:ea typeface="Courier"/>
                <a:cs typeface="Courier"/>
                <a:sym typeface="Courier"/>
              </a:rPr>
              <a:t>as</a:t>
            </a:r>
            <a:r>
              <a:rPr lang="en-US" sz="1600" dirty="0">
                <a:solidFill>
                  <a:schemeClr val="dk1"/>
                </a:solidFill>
                <a:latin typeface="Courier"/>
                <a:ea typeface="Courier"/>
                <a:cs typeface="Courier"/>
                <a:sym typeface="Courier"/>
              </a:rPr>
              <a:t> Price</a:t>
            </a:r>
            <a:r>
              <a:rPr lang="en-US" sz="1600" b="1" dirty="0">
                <a:solidFill>
                  <a:srgbClr val="FF0000"/>
                </a:solidFill>
                <a:latin typeface="Courier"/>
                <a:ea typeface="Courier"/>
                <a:cs typeface="Courier"/>
                <a:sym typeface="Courier"/>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9" name="Google Shape;329;p24"/>
          <p:cNvPicPr preferRelativeResize="0"/>
          <p:nvPr/>
        </p:nvPicPr>
        <p:blipFill rotWithShape="1">
          <a:blip r:embed="rId3">
            <a:alphaModFix/>
          </a:blip>
          <a:srcRect/>
          <a:stretch/>
        </p:blipFill>
        <p:spPr>
          <a:xfrm>
            <a:off x="1524000" y="762000"/>
            <a:ext cx="8102600" cy="5499100"/>
          </a:xfrm>
          <a:prstGeom prst="rect">
            <a:avLst/>
          </a:prstGeom>
          <a:noFill/>
          <a:ln>
            <a:noFill/>
          </a:ln>
        </p:spPr>
      </p:pic>
      <p:pic>
        <p:nvPicPr>
          <p:cNvPr id="330" name="Google Shape;330;p24"/>
          <p:cNvPicPr preferRelativeResize="0"/>
          <p:nvPr/>
        </p:nvPicPr>
        <p:blipFill rotWithShape="1">
          <a:blip r:embed="rId4">
            <a:alphaModFix/>
          </a:blip>
          <a:srcRect/>
          <a:stretch/>
        </p:blipFill>
        <p:spPr>
          <a:xfrm>
            <a:off x="6213040" y="3537508"/>
            <a:ext cx="3945007" cy="2749550"/>
          </a:xfrm>
          <a:prstGeom prst="rect">
            <a:avLst/>
          </a:prstGeom>
          <a:noFill/>
          <a:ln w="9525" cap="flat" cmpd="sng">
            <a:solidFill>
              <a:srgbClr val="0A51FB"/>
            </a:solidFill>
            <a:prstDash val="solid"/>
            <a:round/>
            <a:headEnd type="none" w="sm" len="sm"/>
            <a:tailEnd type="none" w="sm" len="sm"/>
          </a:ln>
        </p:spPr>
      </p:pic>
      <p:sp>
        <p:nvSpPr>
          <p:cNvPr id="3" name="Title 2">
            <a:extLst>
              <a:ext uri="{FF2B5EF4-FFF2-40B4-BE49-F238E27FC236}">
                <a16:creationId xmlns:a16="http://schemas.microsoft.com/office/drawing/2014/main" id="{A87FE1D8-52F8-1F51-9331-8A8296B68B23}"/>
              </a:ext>
            </a:extLst>
          </p:cNvPr>
          <p:cNvSpPr>
            <a:spLocks noGrp="1"/>
          </p:cNvSpPr>
          <p:nvPr>
            <p:ph type="title"/>
          </p:nvPr>
        </p:nvSpPr>
        <p:spPr/>
        <p:txBody>
          <a:bodyPr/>
          <a:lstStyle/>
          <a:p>
            <a:r>
              <a:rPr lang="en-US" dirty="0"/>
              <a:t>Select …</a:t>
            </a:r>
          </a:p>
        </p:txBody>
      </p:sp>
      <p:sp>
        <p:nvSpPr>
          <p:cNvPr id="4" name="Content Placeholder 3">
            <a:extLst>
              <a:ext uri="{FF2B5EF4-FFF2-40B4-BE49-F238E27FC236}">
                <a16:creationId xmlns:a16="http://schemas.microsoft.com/office/drawing/2014/main" id="{D8EB1F34-D8C8-35EF-55D8-A396A74CB585}"/>
              </a:ext>
            </a:extLst>
          </p:cNvPr>
          <p:cNvSpPr>
            <a:spLocks noGrp="1"/>
          </p:cNvSpPr>
          <p:nvPr>
            <p:ph idx="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5" name="Title 4">
            <a:extLst>
              <a:ext uri="{FF2B5EF4-FFF2-40B4-BE49-F238E27FC236}">
                <a16:creationId xmlns:a16="http://schemas.microsoft.com/office/drawing/2014/main" id="{2DE80D4A-1AB7-6BFA-C981-407800C947D8}"/>
              </a:ext>
            </a:extLst>
          </p:cNvPr>
          <p:cNvSpPr>
            <a:spLocks noGrp="1"/>
          </p:cNvSpPr>
          <p:nvPr>
            <p:ph type="title"/>
          </p:nvPr>
        </p:nvSpPr>
        <p:spPr/>
        <p:txBody>
          <a:bodyPr/>
          <a:lstStyle/>
          <a:p>
            <a:r>
              <a:rPr lang="en-US" dirty="0"/>
              <a:t>Projecting existing tables</a:t>
            </a:r>
          </a:p>
        </p:txBody>
      </p:sp>
      <p:sp>
        <p:nvSpPr>
          <p:cNvPr id="336" name="Google Shape;336;p25"/>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Input table specified by</a:t>
            </a:r>
            <a:r>
              <a:rPr lang="en-US" dirty="0">
                <a:sym typeface="Courier"/>
              </a:rPr>
              <a:t> from </a:t>
            </a:r>
            <a:r>
              <a:rPr lang="en-US" dirty="0"/>
              <a:t>clause</a:t>
            </a:r>
          </a:p>
          <a:p>
            <a:r>
              <a:rPr lang="en-US" dirty="0"/>
              <a:t>Subset of rows selected using a </a:t>
            </a:r>
            <a:r>
              <a:rPr lang="en-US" dirty="0">
                <a:sym typeface="Courier"/>
              </a:rPr>
              <a:t>where</a:t>
            </a:r>
            <a:r>
              <a:rPr lang="en-US" dirty="0"/>
              <a:t> clause</a:t>
            </a:r>
          </a:p>
          <a:p>
            <a:r>
              <a:rPr lang="en-US" dirty="0"/>
              <a:t>Ordering of the selected rows declared using an </a:t>
            </a:r>
            <a:r>
              <a:rPr lang="en-US" dirty="0">
                <a:sym typeface="Courier"/>
              </a:rPr>
              <a:t>order by </a:t>
            </a:r>
            <a:r>
              <a:rPr lang="en-US" dirty="0"/>
              <a:t>clause</a:t>
            </a:r>
          </a:p>
        </p:txBody>
      </p:sp>
      <p:sp>
        <p:nvSpPr>
          <p:cNvPr id="2" name="Footer Placeholder 3">
            <a:extLst>
              <a:ext uri="{FF2B5EF4-FFF2-40B4-BE49-F238E27FC236}">
                <a16:creationId xmlns:a16="http://schemas.microsoft.com/office/drawing/2014/main" id="{1544731A-53DE-6F02-0B45-4DA105323157}"/>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340" name="Google Shape;340;p25"/>
          <p:cNvSpPr txBox="1"/>
          <p:nvPr/>
        </p:nvSpPr>
        <p:spPr>
          <a:xfrm>
            <a:off x="864433" y="2829074"/>
            <a:ext cx="9538741"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dirty="0">
                <a:solidFill>
                  <a:schemeClr val="dk1"/>
                </a:solidFill>
                <a:latin typeface="Source Code Pro" panose="020B0509030403020204" pitchFamily="49" charset="77"/>
                <a:ea typeface="Courier"/>
                <a:cs typeface="Courier"/>
                <a:sym typeface="Courier"/>
              </a:rPr>
              <a:t>select</a:t>
            </a:r>
            <a:r>
              <a:rPr lang="en-US" sz="1800" dirty="0">
                <a:solidFill>
                  <a:schemeClr val="dk1"/>
                </a:solidFill>
                <a:latin typeface="Source Code Pro" panose="020B0509030403020204" pitchFamily="49" charset="77"/>
              </a:rPr>
              <a:t> [columns] </a:t>
            </a:r>
            <a:r>
              <a:rPr lang="en-US" sz="1800" dirty="0">
                <a:solidFill>
                  <a:schemeClr val="dk1"/>
                </a:solidFill>
                <a:latin typeface="Source Code Pro" panose="020B0509030403020204" pitchFamily="49" charset="77"/>
                <a:ea typeface="Courier"/>
                <a:cs typeface="Courier"/>
                <a:sym typeface="Courier"/>
              </a:rPr>
              <a:t>from</a:t>
            </a:r>
            <a:r>
              <a:rPr lang="en-US" sz="1800" dirty="0">
                <a:solidFill>
                  <a:schemeClr val="dk1"/>
                </a:solidFill>
                <a:latin typeface="Source Code Pro" panose="020B0509030403020204" pitchFamily="49" charset="77"/>
              </a:rPr>
              <a:t> [table] </a:t>
            </a:r>
            <a:r>
              <a:rPr lang="en-US" sz="1800" dirty="0">
                <a:solidFill>
                  <a:schemeClr val="dk1"/>
                </a:solidFill>
                <a:latin typeface="Source Code Pro" panose="020B0509030403020204" pitchFamily="49" charset="77"/>
                <a:ea typeface="Courier"/>
                <a:cs typeface="Courier"/>
                <a:sym typeface="Courier"/>
              </a:rPr>
              <a:t>where</a:t>
            </a:r>
            <a:r>
              <a:rPr lang="en-US" sz="1800" dirty="0">
                <a:solidFill>
                  <a:schemeClr val="dk1"/>
                </a:solidFill>
                <a:latin typeface="Source Code Pro" panose="020B0509030403020204" pitchFamily="49" charset="77"/>
              </a:rPr>
              <a:t> [condition] </a:t>
            </a:r>
            <a:r>
              <a:rPr lang="en-US" sz="1800" dirty="0">
                <a:solidFill>
                  <a:schemeClr val="dk1"/>
                </a:solidFill>
                <a:latin typeface="Source Code Pro" panose="020B0509030403020204" pitchFamily="49" charset="77"/>
                <a:ea typeface="Courier"/>
                <a:cs typeface="Courier"/>
                <a:sym typeface="Courier"/>
              </a:rPr>
              <a:t>order by </a:t>
            </a:r>
            <a:r>
              <a:rPr lang="en-US" sz="1800" dirty="0">
                <a:solidFill>
                  <a:schemeClr val="dk1"/>
                </a:solidFill>
                <a:latin typeface="Source Code Pro" panose="020B0509030403020204" pitchFamily="49" charset="77"/>
              </a:rPr>
              <a:t>[order] ;</a:t>
            </a:r>
            <a:endParaRPr dirty="0">
              <a:latin typeface="Source Code Pro" panose="020B0509030403020204" pitchFamily="49" charset="77"/>
            </a:endParaRPr>
          </a:p>
        </p:txBody>
      </p:sp>
      <p:sp>
        <p:nvSpPr>
          <p:cNvPr id="341" name="Google Shape;341;p25"/>
          <p:cNvSpPr/>
          <p:nvPr/>
        </p:nvSpPr>
        <p:spPr>
          <a:xfrm>
            <a:off x="905655" y="3474929"/>
            <a:ext cx="6349652"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b="1" dirty="0">
                <a:solidFill>
                  <a:schemeClr val="dk1"/>
                </a:solidFill>
                <a:latin typeface="Source Code Pro" panose="020B0509030403020204" pitchFamily="49" charset="77"/>
                <a:ea typeface="Courier"/>
                <a:cs typeface="Courier"/>
                <a:sym typeface="Courier"/>
              </a:rPr>
              <a:t>SELECT</a:t>
            </a:r>
            <a:r>
              <a:rPr lang="en-US" sz="1800" dirty="0">
                <a:solidFill>
                  <a:schemeClr val="dk1"/>
                </a:solidFill>
                <a:latin typeface="Source Code Pro" panose="020B0509030403020204" pitchFamily="49" charset="77"/>
                <a:ea typeface="Courier"/>
                <a:cs typeface="Courier"/>
                <a:sym typeface="Courier"/>
              </a:rPr>
              <a:t> * </a:t>
            </a:r>
            <a:r>
              <a:rPr lang="en-US" sz="1800" b="1" dirty="0">
                <a:solidFill>
                  <a:schemeClr val="dk1"/>
                </a:solidFill>
                <a:latin typeface="Source Code Pro" panose="020B0509030403020204" pitchFamily="49" charset="77"/>
                <a:ea typeface="Courier"/>
                <a:cs typeface="Courier"/>
                <a:sym typeface="Courier"/>
              </a:rPr>
              <a:t>FROM </a:t>
            </a:r>
            <a:r>
              <a:rPr lang="en-US" sz="1800" dirty="0">
                <a:solidFill>
                  <a:schemeClr val="dk1"/>
                </a:solidFill>
                <a:latin typeface="Source Code Pro" panose="020B0509030403020204" pitchFamily="49" charset="77"/>
                <a:ea typeface="Courier"/>
                <a:cs typeface="Courier"/>
                <a:sym typeface="Courier"/>
              </a:rPr>
              <a:t>cones</a:t>
            </a:r>
            <a:r>
              <a:rPr lang="en-US" sz="1800" b="1" dirty="0">
                <a:solidFill>
                  <a:schemeClr val="dk1"/>
                </a:solidFill>
                <a:latin typeface="Source Code Pro" panose="020B0509030403020204" pitchFamily="49" charset="77"/>
                <a:ea typeface="Courier"/>
                <a:cs typeface="Courier"/>
                <a:sym typeface="Courier"/>
              </a:rPr>
              <a:t> ORDER BY</a:t>
            </a:r>
            <a:r>
              <a:rPr lang="en-US" sz="1800" dirty="0">
                <a:solidFill>
                  <a:schemeClr val="dk1"/>
                </a:solidFill>
                <a:latin typeface="Source Code Pro" panose="020B0509030403020204" pitchFamily="49" charset="77"/>
                <a:ea typeface="Courier"/>
                <a:cs typeface="Courier"/>
                <a:sym typeface="Courier"/>
              </a:rPr>
              <a:t> Price;</a:t>
            </a:r>
            <a:endParaRPr dirty="0">
              <a:latin typeface="Source Code Pro" panose="020B0509030403020204" pitchFamily="49" charset="77"/>
            </a:endParaRPr>
          </a:p>
        </p:txBody>
      </p:sp>
      <p:pic>
        <p:nvPicPr>
          <p:cNvPr id="342" name="Google Shape;342;p25"/>
          <p:cNvPicPr preferRelativeResize="0"/>
          <p:nvPr/>
        </p:nvPicPr>
        <p:blipFill rotWithShape="1">
          <a:blip r:embed="rId3">
            <a:alphaModFix/>
          </a:blip>
          <a:srcRect/>
          <a:stretch/>
        </p:blipFill>
        <p:spPr>
          <a:xfrm>
            <a:off x="4653197" y="4120784"/>
            <a:ext cx="3153440" cy="1721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495ACE-8A46-BCEB-65EB-05DCD2479BD6}"/>
              </a:ext>
            </a:extLst>
          </p:cNvPr>
          <p:cNvSpPr>
            <a:spLocks noGrp="1"/>
          </p:cNvSpPr>
          <p:nvPr>
            <p:ph type="title"/>
          </p:nvPr>
        </p:nvSpPr>
        <p:spPr/>
        <p:txBody>
          <a:bodyPr/>
          <a:lstStyle/>
          <a:p>
            <a:r>
              <a:rPr lang="en-US" dirty="0"/>
              <a:t>Wildcards</a:t>
            </a:r>
          </a:p>
        </p:txBody>
      </p:sp>
      <p:sp>
        <p:nvSpPr>
          <p:cNvPr id="6" name="Content Placeholder 5">
            <a:extLst>
              <a:ext uri="{FF2B5EF4-FFF2-40B4-BE49-F238E27FC236}">
                <a16:creationId xmlns:a16="http://schemas.microsoft.com/office/drawing/2014/main" id="{6543271E-BE0E-247A-A0D7-B53FC39F653A}"/>
              </a:ext>
            </a:extLst>
          </p:cNvPr>
          <p:cNvSpPr>
            <a:spLocks noGrp="1"/>
          </p:cNvSpPr>
          <p:nvPr>
            <p:ph idx="1"/>
          </p:nvPr>
        </p:nvSpPr>
        <p:spPr/>
        <p:txBody>
          <a:bodyPr/>
          <a:lstStyle/>
          <a:p>
            <a:r>
              <a:rPr lang="en-US" dirty="0"/>
              <a:t> What if we want to SELECT all columns and all rows in a table?</a:t>
            </a:r>
          </a:p>
          <a:p>
            <a:r>
              <a:rPr lang="en-US" dirty="0"/>
              <a:t> What does </a:t>
            </a:r>
            <a:r>
              <a:rPr lang="en-US" b="1" dirty="0"/>
              <a:t>*</a:t>
            </a:r>
            <a:r>
              <a:rPr lang="en-US" dirty="0"/>
              <a:t> do?</a:t>
            </a:r>
          </a:p>
          <a:p>
            <a:r>
              <a:rPr lang="en-US" dirty="0"/>
              <a:t> The </a:t>
            </a:r>
            <a:r>
              <a:rPr lang="en-US" i="1" dirty="0"/>
              <a:t>asterisk </a:t>
            </a:r>
            <a:r>
              <a:rPr lang="en-US" dirty="0"/>
              <a:t>(or star) is a stand-in to mean "any value"</a:t>
            </a:r>
          </a:p>
          <a:p>
            <a:r>
              <a:rPr lang="en-US" dirty="0"/>
              <a:t> SELECT * … means "Select all columns"</a:t>
            </a:r>
          </a:p>
          <a:p>
            <a:r>
              <a:rPr lang="en-US" dirty="0"/>
              <a:t> Outside of SQL, * is a very common operator:</a:t>
            </a:r>
          </a:p>
          <a:p>
            <a:pPr lvl="1"/>
            <a:r>
              <a:rPr lang="en-US" dirty="0"/>
              <a:t> Regular Expressions (in DATA 100 / CS 61B) * means match "any character"</a:t>
            </a:r>
          </a:p>
          <a:p>
            <a:pPr lvl="1"/>
            <a:r>
              <a:rPr lang="en-US" dirty="0"/>
              <a:t> In Unix/Linux (macOS) * is a wildcard in the command line. </a:t>
            </a:r>
          </a:p>
        </p:txBody>
      </p:sp>
      <p:sp>
        <p:nvSpPr>
          <p:cNvPr id="4" name="Footer Placeholder 3">
            <a:extLst>
              <a:ext uri="{FF2B5EF4-FFF2-40B4-BE49-F238E27FC236}">
                <a16:creationId xmlns:a16="http://schemas.microsoft.com/office/drawing/2014/main" id="{8F92D6E2-C902-A8B7-2EB5-48DDA6F5E34B}"/>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91951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F44FCF-4325-A26A-5273-DB2B5610C8A3}"/>
              </a:ext>
            </a:extLst>
          </p:cNvPr>
          <p:cNvSpPr>
            <a:spLocks noGrp="1"/>
          </p:cNvSpPr>
          <p:nvPr>
            <p:ph type="title"/>
          </p:nvPr>
        </p:nvSpPr>
        <p:spPr/>
        <p:txBody>
          <a:bodyPr/>
          <a:lstStyle/>
          <a:p>
            <a:r>
              <a:rPr lang="en-US" dirty="0"/>
              <a:t>What's different about this table? IDs!</a:t>
            </a:r>
          </a:p>
        </p:txBody>
      </p:sp>
      <p:sp>
        <p:nvSpPr>
          <p:cNvPr id="6" name="Content Placeholder 5">
            <a:extLst>
              <a:ext uri="{FF2B5EF4-FFF2-40B4-BE49-F238E27FC236}">
                <a16:creationId xmlns:a16="http://schemas.microsoft.com/office/drawing/2014/main" id="{277E6C0B-75E1-0DF5-A347-7031923E33C4}"/>
              </a:ext>
            </a:extLst>
          </p:cNvPr>
          <p:cNvSpPr>
            <a:spLocks noGrp="1"/>
          </p:cNvSpPr>
          <p:nvPr>
            <p:ph idx="1"/>
          </p:nvPr>
        </p:nvSpPr>
        <p:spPr/>
        <p:txBody>
          <a:bodyPr/>
          <a:lstStyle/>
          <a:p>
            <a:r>
              <a:rPr lang="en-US" dirty="0"/>
              <a:t> </a:t>
            </a:r>
            <a:r>
              <a:rPr lang="en-US" i="1" dirty="0"/>
              <a:t>In practice, </a:t>
            </a:r>
            <a:r>
              <a:rPr lang="en-US" dirty="0"/>
              <a:t>every row or </a:t>
            </a:r>
            <a:r>
              <a:rPr lang="en-US" i="1" dirty="0"/>
              <a:t>record</a:t>
            </a:r>
            <a:r>
              <a:rPr lang="en-US" dirty="0"/>
              <a:t> in a table should have a</a:t>
            </a:r>
            <a:br>
              <a:rPr lang="en-US" dirty="0"/>
            </a:br>
            <a:r>
              <a:rPr lang="en-US" b="1" dirty="0"/>
              <a:t>unique unambiguous ID</a:t>
            </a:r>
          </a:p>
          <a:p>
            <a:r>
              <a:rPr lang="en-US" b="1" dirty="0"/>
              <a:t> Why?</a:t>
            </a:r>
            <a:endParaRPr lang="en-US" dirty="0"/>
          </a:p>
          <a:p>
            <a:pPr lvl="1"/>
            <a:r>
              <a:rPr lang="en-US" dirty="0"/>
              <a:t> How do we know if a record is the same as some other value?</a:t>
            </a:r>
          </a:p>
          <a:p>
            <a:r>
              <a:rPr lang="en-US" dirty="0"/>
              <a:t> A properly setup table will handle this for you. </a:t>
            </a:r>
            <a:r>
              <a:rPr lang="en-US" dirty="0">
                <a:sym typeface="Wingdings" pitchFamily="2" charset="2"/>
              </a:rPr>
              <a:t></a:t>
            </a:r>
          </a:p>
          <a:p>
            <a:r>
              <a:rPr lang="en-US" dirty="0">
                <a:sym typeface="Wingdings" pitchFamily="2" charset="2"/>
              </a:rPr>
              <a:t> We'll see it's use in next lecture. </a:t>
            </a:r>
            <a:endParaRPr lang="en-US" dirty="0"/>
          </a:p>
        </p:txBody>
      </p:sp>
      <p:sp>
        <p:nvSpPr>
          <p:cNvPr id="4" name="Footer Placeholder 3">
            <a:extLst>
              <a:ext uri="{FF2B5EF4-FFF2-40B4-BE49-F238E27FC236}">
                <a16:creationId xmlns:a16="http://schemas.microsoft.com/office/drawing/2014/main" id="{D67E15A8-0C52-D75A-95DD-1D1D06D69D31}"/>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507271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0DD97A-E348-0661-DF6C-EB6BC053080A}"/>
              </a:ext>
            </a:extLst>
          </p:cNvPr>
          <p:cNvSpPr>
            <a:spLocks noGrp="1"/>
          </p:cNvSpPr>
          <p:nvPr>
            <p:ph type="title"/>
          </p:nvPr>
        </p:nvSpPr>
        <p:spPr/>
        <p:txBody>
          <a:bodyPr/>
          <a:lstStyle/>
          <a:p>
            <a:r>
              <a:rPr lang="en-US" dirty="0"/>
              <a:t>Computing In the News</a:t>
            </a:r>
          </a:p>
        </p:txBody>
      </p:sp>
      <p:sp>
        <p:nvSpPr>
          <p:cNvPr id="6" name="Content Placeholder 5">
            <a:extLst>
              <a:ext uri="{FF2B5EF4-FFF2-40B4-BE49-F238E27FC236}">
                <a16:creationId xmlns:a16="http://schemas.microsoft.com/office/drawing/2014/main" id="{0C9BB113-BC77-E747-BBE3-4EB7B81C52D4}"/>
              </a:ext>
            </a:extLst>
          </p:cNvPr>
          <p:cNvSpPr>
            <a:spLocks noGrp="1"/>
          </p:cNvSpPr>
          <p:nvPr>
            <p:ph idx="1"/>
          </p:nvPr>
        </p:nvSpPr>
        <p:spPr>
          <a:xfrm>
            <a:off x="533400" y="1066800"/>
            <a:ext cx="9228117" cy="5257800"/>
          </a:xfrm>
        </p:spPr>
        <p:txBody>
          <a:bodyPr/>
          <a:lstStyle/>
          <a:p>
            <a:r>
              <a:rPr lang="en-US" b="1" i="0" u="none" strike="noStrike" dirty="0">
                <a:solidFill>
                  <a:srgbClr val="4B2E83"/>
                </a:solidFill>
                <a:effectLst/>
                <a:latin typeface="Encode Sans Compressed"/>
                <a:hlinkClick r:id="rId2"/>
              </a:rPr>
              <a:t>Can AI help boost accessibility? These researchers tested it for themselves </a:t>
            </a:r>
            <a:endParaRPr lang="en-US" dirty="0"/>
          </a:p>
          <a:p>
            <a:r>
              <a:rPr lang="en-US" sz="2000" dirty="0"/>
              <a:t>Generative artificial intelligence tools like ChatGPT, an AI-powered language tool, and </a:t>
            </a:r>
            <a:r>
              <a:rPr lang="en-US" sz="2000" dirty="0" err="1"/>
              <a:t>Midjourney</a:t>
            </a:r>
            <a:r>
              <a:rPr lang="en-US" sz="2000" dirty="0"/>
              <a:t>, an AI-powered image generator, can potentially assist people with various disabilities. These tools could summarize content, compose messages or describe images. Yet the degree of this potential is an open question, since, in addition to regularly spouting inaccuracies and failing at basic reasoning, these tools can perpetuate ableist biases.</a:t>
            </a:r>
          </a:p>
          <a:p>
            <a:r>
              <a:rPr lang="en-US" sz="2000" dirty="0"/>
              <a:t>This year, seven researchers at the University of Washington conducted a three-month autoethnographic study — drawing on their own experiences as people with and without disabilities — to test AI tools’ utility for accessibility. Though researchers found cases in which the tools were helpful, they also found significant problems with AI tools in most use cases, whether they were generating images, writing Slack messages, summarizing writing or trying to improve the accessibility of documents.</a:t>
            </a:r>
          </a:p>
        </p:txBody>
      </p:sp>
      <p:sp>
        <p:nvSpPr>
          <p:cNvPr id="4" name="Footer Placeholder 3">
            <a:extLst>
              <a:ext uri="{FF2B5EF4-FFF2-40B4-BE49-F238E27FC236}">
                <a16:creationId xmlns:a16="http://schemas.microsoft.com/office/drawing/2014/main" id="{85A546F3-14BA-D1F4-BBBB-51B29D1B3FE2}"/>
              </a:ext>
            </a:extLst>
          </p:cNvPr>
          <p:cNvSpPr>
            <a:spLocks noGrp="1"/>
          </p:cNvSpPr>
          <p:nvPr>
            <p:ph type="ftr" sz="quarter" idx="10"/>
          </p:nvPr>
        </p:nvSpPr>
        <p:spPr/>
        <p:txBody>
          <a:bodyPr/>
          <a:lstStyle/>
          <a:p>
            <a:r>
              <a:rPr lang="en-US"/>
              <a:t>Michael Ball | UC Berkeley | https://c88c.org | © CC BY-NC-SA</a:t>
            </a:r>
            <a:endParaRPr lang="en-US" dirty="0"/>
          </a:p>
        </p:txBody>
      </p:sp>
      <p:pic>
        <p:nvPicPr>
          <p:cNvPr id="1026" name="Picture 2" descr="Four AI-generated images show different interpretations of a doll-sized “crocheted lavender husky wearing ski goggles,” including two pictured outdoors and one against a white background.">
            <a:extLst>
              <a:ext uri="{FF2B5EF4-FFF2-40B4-BE49-F238E27FC236}">
                <a16:creationId xmlns:a16="http://schemas.microsoft.com/office/drawing/2014/main" id="{3ABE87E6-B617-A72D-787A-40B3AD397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940" y="0"/>
            <a:ext cx="2185060" cy="218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273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26"/>
          <p:cNvPicPr preferRelativeResize="0"/>
          <p:nvPr/>
        </p:nvPicPr>
        <p:blipFill rotWithShape="1">
          <a:blip r:embed="rId3">
            <a:alphaModFix/>
          </a:blip>
          <a:srcRect/>
          <a:stretch/>
        </p:blipFill>
        <p:spPr>
          <a:xfrm>
            <a:off x="2079171" y="2065054"/>
            <a:ext cx="3918857" cy="2590800"/>
          </a:xfrm>
          <a:prstGeom prst="rect">
            <a:avLst/>
          </a:prstGeom>
          <a:noFill/>
          <a:ln w="9525" cap="flat" cmpd="sng">
            <a:solidFill>
              <a:srgbClr val="0A51FB"/>
            </a:solidFill>
            <a:prstDash val="solid"/>
            <a:round/>
            <a:headEnd type="none" w="sm" len="sm"/>
            <a:tailEnd type="none" w="sm" len="sm"/>
          </a:ln>
        </p:spPr>
      </p:pic>
      <p:sp>
        <p:nvSpPr>
          <p:cNvPr id="5" name="Title 4">
            <a:extLst>
              <a:ext uri="{FF2B5EF4-FFF2-40B4-BE49-F238E27FC236}">
                <a16:creationId xmlns:a16="http://schemas.microsoft.com/office/drawing/2014/main" id="{1D2B7C6F-8036-86D1-422A-19E6B9FCF149}"/>
              </a:ext>
            </a:extLst>
          </p:cNvPr>
          <p:cNvSpPr>
            <a:spLocks noGrp="1"/>
          </p:cNvSpPr>
          <p:nvPr>
            <p:ph type="title"/>
          </p:nvPr>
        </p:nvSpPr>
        <p:spPr/>
        <p:txBody>
          <a:bodyPr/>
          <a:lstStyle/>
          <a:p>
            <a:r>
              <a:rPr lang="en-US" dirty="0"/>
              <a:t>Projection</a:t>
            </a:r>
          </a:p>
        </p:txBody>
      </p:sp>
      <p:sp>
        <p:nvSpPr>
          <p:cNvPr id="349" name="Google Shape;349;p26"/>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A “projection” is a view of a table, it doesn’t alter the state of the table.</a:t>
            </a:r>
          </a:p>
        </p:txBody>
      </p:sp>
      <p:sp>
        <p:nvSpPr>
          <p:cNvPr id="2" name="Footer Placeholder 3">
            <a:extLst>
              <a:ext uri="{FF2B5EF4-FFF2-40B4-BE49-F238E27FC236}">
                <a16:creationId xmlns:a16="http://schemas.microsoft.com/office/drawing/2014/main" id="{C1332CE3-B941-2905-441A-1754828B39F5}"/>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353" name="Google Shape;353;p26"/>
          <p:cNvPicPr preferRelativeResize="0"/>
          <p:nvPr/>
        </p:nvPicPr>
        <p:blipFill rotWithShape="1">
          <a:blip r:embed="rId4">
            <a:alphaModFix/>
          </a:blip>
          <a:srcRect/>
          <a:stretch/>
        </p:blipFill>
        <p:spPr>
          <a:xfrm>
            <a:off x="5252581" y="2874027"/>
            <a:ext cx="5600700" cy="2641600"/>
          </a:xfrm>
          <a:prstGeom prst="rect">
            <a:avLst/>
          </a:prstGeom>
          <a:noFill/>
          <a:ln w="9525" cap="flat" cmpd="sng">
            <a:solidFill>
              <a:srgbClr val="0A51FB"/>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Filtering in SQL</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74B430E2-89A6-8579-9AEF-9D6DA6177A05}"/>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230402188"/>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5" name="Title 4">
            <a:extLst>
              <a:ext uri="{FF2B5EF4-FFF2-40B4-BE49-F238E27FC236}">
                <a16:creationId xmlns:a16="http://schemas.microsoft.com/office/drawing/2014/main" id="{914A7ACF-A9D4-BE04-14E8-7A702F35A3DF}"/>
              </a:ext>
            </a:extLst>
          </p:cNvPr>
          <p:cNvSpPr>
            <a:spLocks noGrp="1"/>
          </p:cNvSpPr>
          <p:nvPr>
            <p:ph type="title"/>
          </p:nvPr>
        </p:nvSpPr>
        <p:spPr/>
        <p:txBody>
          <a:bodyPr/>
          <a:lstStyle/>
          <a:p>
            <a:r>
              <a:rPr lang="en-US" dirty="0"/>
              <a:t>Filtering rows - where</a:t>
            </a:r>
          </a:p>
        </p:txBody>
      </p:sp>
      <p:sp>
        <p:nvSpPr>
          <p:cNvPr id="370" name="Google Shape;370;p28"/>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a:t>Set of Table records (rows) that satisfy a condition</a:t>
            </a:r>
          </a:p>
        </p:txBody>
      </p:sp>
      <p:sp>
        <p:nvSpPr>
          <p:cNvPr id="2" name="Footer Placeholder 3">
            <a:extLst>
              <a:ext uri="{FF2B5EF4-FFF2-40B4-BE49-F238E27FC236}">
                <a16:creationId xmlns:a16="http://schemas.microsoft.com/office/drawing/2014/main" id="{F583D06C-A4FB-A864-C50A-4A64FCD81422}"/>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374" name="Google Shape;374;p28"/>
          <p:cNvPicPr preferRelativeResize="0"/>
          <p:nvPr/>
        </p:nvPicPr>
        <p:blipFill rotWithShape="1">
          <a:blip r:embed="rId3">
            <a:alphaModFix/>
          </a:blip>
          <a:srcRect/>
          <a:stretch/>
        </p:blipFill>
        <p:spPr>
          <a:xfrm>
            <a:off x="1806779" y="2822644"/>
            <a:ext cx="2919933" cy="1930400"/>
          </a:xfrm>
          <a:prstGeom prst="rect">
            <a:avLst/>
          </a:prstGeom>
          <a:noFill/>
          <a:ln w="9525" cap="flat" cmpd="sng">
            <a:solidFill>
              <a:srgbClr val="0A51FB"/>
            </a:solidFill>
            <a:prstDash val="solid"/>
            <a:round/>
            <a:headEnd type="none" w="sm" len="sm"/>
            <a:tailEnd type="none" w="sm" len="sm"/>
          </a:ln>
        </p:spPr>
      </p:pic>
      <p:pic>
        <p:nvPicPr>
          <p:cNvPr id="375" name="Google Shape;375;p28"/>
          <p:cNvPicPr preferRelativeResize="0"/>
          <p:nvPr/>
        </p:nvPicPr>
        <p:blipFill rotWithShape="1">
          <a:blip r:embed="rId4">
            <a:alphaModFix/>
          </a:blip>
          <a:srcRect/>
          <a:stretch/>
        </p:blipFill>
        <p:spPr>
          <a:xfrm>
            <a:off x="1785058" y="5094408"/>
            <a:ext cx="4060320" cy="969874"/>
          </a:xfrm>
          <a:prstGeom prst="rect">
            <a:avLst/>
          </a:prstGeom>
          <a:noFill/>
          <a:ln w="9525" cap="flat" cmpd="sng">
            <a:solidFill>
              <a:srgbClr val="0A51FB"/>
            </a:solidFill>
            <a:prstDash val="solid"/>
            <a:round/>
            <a:headEnd type="none" w="sm" len="sm"/>
            <a:tailEnd type="none" w="sm" len="sm"/>
          </a:ln>
        </p:spPr>
      </p:pic>
      <p:pic>
        <p:nvPicPr>
          <p:cNvPr id="376" name="Google Shape;376;p28"/>
          <p:cNvPicPr preferRelativeResize="0"/>
          <p:nvPr/>
        </p:nvPicPr>
        <p:blipFill rotWithShape="1">
          <a:blip r:embed="rId5">
            <a:alphaModFix/>
          </a:blip>
          <a:srcRect/>
          <a:stretch/>
        </p:blipFill>
        <p:spPr>
          <a:xfrm>
            <a:off x="5912786" y="2825994"/>
            <a:ext cx="4488514" cy="3238289"/>
          </a:xfrm>
          <a:prstGeom prst="rect">
            <a:avLst/>
          </a:prstGeom>
          <a:noFill/>
          <a:ln w="9525" cap="flat" cmpd="sng">
            <a:solidFill>
              <a:srgbClr val="0A51FB"/>
            </a:solidFill>
            <a:prstDash val="solid"/>
            <a:round/>
            <a:headEnd type="none" w="sm" len="sm"/>
            <a:tailEnd type="none" w="sm" len="sm"/>
          </a:ln>
        </p:spPr>
      </p:pic>
      <p:sp>
        <p:nvSpPr>
          <p:cNvPr id="377" name="Google Shape;377;p28"/>
          <p:cNvSpPr txBox="1"/>
          <p:nvPr/>
        </p:nvSpPr>
        <p:spPr>
          <a:xfrm>
            <a:off x="1556359" y="1943332"/>
            <a:ext cx="9654436"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dirty="0">
                <a:solidFill>
                  <a:schemeClr val="dk1"/>
                </a:solidFill>
                <a:latin typeface="Source Code Pro" panose="020B0509030403020204" pitchFamily="49" charset="77"/>
                <a:ea typeface="Courier"/>
                <a:cs typeface="Courier"/>
                <a:sym typeface="Courier"/>
              </a:rPr>
              <a:t>select</a:t>
            </a:r>
            <a:r>
              <a:rPr lang="en-US" sz="1800" dirty="0">
                <a:solidFill>
                  <a:schemeClr val="dk1"/>
                </a:solidFill>
                <a:latin typeface="Source Code Pro" panose="020B0509030403020204" pitchFamily="49" charset="77"/>
              </a:rPr>
              <a:t> [columns] </a:t>
            </a:r>
            <a:r>
              <a:rPr lang="en-US" sz="1800" dirty="0">
                <a:solidFill>
                  <a:schemeClr val="dk1"/>
                </a:solidFill>
                <a:latin typeface="Source Code Pro" panose="020B0509030403020204" pitchFamily="49" charset="77"/>
                <a:ea typeface="Courier"/>
                <a:cs typeface="Courier"/>
                <a:sym typeface="Courier"/>
              </a:rPr>
              <a:t>from</a:t>
            </a:r>
            <a:r>
              <a:rPr lang="en-US" sz="1800" dirty="0">
                <a:solidFill>
                  <a:schemeClr val="dk1"/>
                </a:solidFill>
                <a:latin typeface="Source Code Pro" panose="020B0509030403020204" pitchFamily="49" charset="77"/>
              </a:rPr>
              <a:t> [table] </a:t>
            </a:r>
            <a:r>
              <a:rPr lang="en-US" sz="1800" b="1" dirty="0">
                <a:solidFill>
                  <a:srgbClr val="FF0000"/>
                </a:solidFill>
                <a:latin typeface="Source Code Pro" panose="020B0509030403020204" pitchFamily="49" charset="77"/>
                <a:ea typeface="Courier"/>
                <a:cs typeface="Courier"/>
                <a:sym typeface="Courier"/>
              </a:rPr>
              <a:t>where</a:t>
            </a:r>
            <a:r>
              <a:rPr lang="en-US" sz="1800" b="1" dirty="0">
                <a:solidFill>
                  <a:srgbClr val="FF0000"/>
                </a:solidFill>
                <a:latin typeface="Source Code Pro" panose="020B0509030403020204" pitchFamily="49" charset="77"/>
              </a:rPr>
              <a:t> [condition] </a:t>
            </a:r>
            <a:r>
              <a:rPr lang="en-US" sz="1800" dirty="0">
                <a:solidFill>
                  <a:schemeClr val="dk1"/>
                </a:solidFill>
                <a:latin typeface="Source Code Pro" panose="020B0509030403020204" pitchFamily="49" charset="77"/>
                <a:ea typeface="Courier"/>
                <a:cs typeface="Courier"/>
                <a:sym typeface="Courier"/>
              </a:rPr>
              <a:t>order by </a:t>
            </a:r>
            <a:r>
              <a:rPr lang="en-US" sz="1800" dirty="0">
                <a:solidFill>
                  <a:schemeClr val="dk1"/>
                </a:solidFill>
                <a:latin typeface="Source Code Pro" panose="020B0509030403020204" pitchFamily="49" charset="77"/>
              </a:rPr>
              <a:t>[order] ;</a:t>
            </a:r>
            <a:endParaRPr dirty="0">
              <a:latin typeface="Source Code Pro" panose="020B0509030403020204" pitchFamily="49" charset="77"/>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5" name="Title 4">
            <a:extLst>
              <a:ext uri="{FF2B5EF4-FFF2-40B4-BE49-F238E27FC236}">
                <a16:creationId xmlns:a16="http://schemas.microsoft.com/office/drawing/2014/main" id="{FD5C96E5-6397-04A5-62D6-6A45CD1302DB}"/>
              </a:ext>
            </a:extLst>
          </p:cNvPr>
          <p:cNvSpPr>
            <a:spLocks noGrp="1"/>
          </p:cNvSpPr>
          <p:nvPr>
            <p:ph type="title"/>
          </p:nvPr>
        </p:nvSpPr>
        <p:spPr/>
        <p:txBody>
          <a:bodyPr/>
          <a:lstStyle/>
          <a:p>
            <a:r>
              <a:rPr lang="en-US" dirty="0"/>
              <a:t>SQL Operators for predicate</a:t>
            </a:r>
          </a:p>
        </p:txBody>
      </p:sp>
      <p:sp>
        <p:nvSpPr>
          <p:cNvPr id="383" name="Google Shape;383;p29"/>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a:t>use the WHERE clause in the SQL statements such as </a:t>
            </a:r>
            <a:r>
              <a:rPr lang="en-US">
                <a:hlinkClick r:id="rId3"/>
              </a:rPr>
              <a:t>SELECT</a:t>
            </a:r>
            <a:r>
              <a:rPr lang="en-US"/>
              <a:t>,  </a:t>
            </a:r>
            <a:r>
              <a:rPr lang="en-US">
                <a:hlinkClick r:id="rId4"/>
              </a:rPr>
              <a:t>UPDATE </a:t>
            </a:r>
            <a:r>
              <a:rPr lang="en-US"/>
              <a:t>and </a:t>
            </a:r>
            <a:r>
              <a:rPr lang="en-US">
                <a:hlinkClick r:id="rId5"/>
              </a:rPr>
              <a:t>DELETE</a:t>
            </a:r>
            <a:r>
              <a:rPr lang="en-US"/>
              <a:t>  to filter rows that do not meet a specified condition</a:t>
            </a:r>
          </a:p>
        </p:txBody>
      </p:sp>
      <p:sp>
        <p:nvSpPr>
          <p:cNvPr id="2" name="Footer Placeholder 3">
            <a:extLst>
              <a:ext uri="{FF2B5EF4-FFF2-40B4-BE49-F238E27FC236}">
                <a16:creationId xmlns:a16="http://schemas.microsoft.com/office/drawing/2014/main" id="{3F09FC36-FBE7-1A8C-D8D9-765E9F91DB06}"/>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387" name="Google Shape;387;p29"/>
          <p:cNvPicPr preferRelativeResize="0"/>
          <p:nvPr/>
        </p:nvPicPr>
        <p:blipFill rotWithShape="1">
          <a:blip r:embed="rId6">
            <a:alphaModFix/>
          </a:blip>
          <a:srcRect/>
          <a:stretch/>
        </p:blipFill>
        <p:spPr>
          <a:xfrm>
            <a:off x="2362200" y="2543504"/>
            <a:ext cx="7035236" cy="3124200"/>
          </a:xfrm>
          <a:prstGeom prst="rect">
            <a:avLst/>
          </a:prstGeom>
          <a:noFill/>
          <a:ln w="9525" cap="flat" cmpd="sng">
            <a:solidFill>
              <a:srgbClr val="0A51FB"/>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 name="Title 4">
            <a:extLst>
              <a:ext uri="{FF2B5EF4-FFF2-40B4-BE49-F238E27FC236}">
                <a16:creationId xmlns:a16="http://schemas.microsoft.com/office/drawing/2014/main" id="{7D15D955-9157-6D93-67BD-F8603E79A45C}"/>
              </a:ext>
            </a:extLst>
          </p:cNvPr>
          <p:cNvSpPr>
            <a:spLocks noGrp="1"/>
          </p:cNvSpPr>
          <p:nvPr>
            <p:ph type="title"/>
          </p:nvPr>
        </p:nvSpPr>
        <p:spPr/>
        <p:txBody>
          <a:bodyPr/>
          <a:lstStyle/>
          <a:p>
            <a:r>
              <a:rPr lang="en-US" dirty="0"/>
              <a:t>Summary</a:t>
            </a:r>
          </a:p>
        </p:txBody>
      </p:sp>
      <p:sp>
        <p:nvSpPr>
          <p:cNvPr id="535" name="Google Shape;535;p43"/>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SQL a declarative programming language on relational tables </a:t>
            </a:r>
          </a:p>
          <a:p>
            <a:pPr lvl="1"/>
            <a:r>
              <a:rPr lang="en-US" dirty="0"/>
              <a:t>largely familiar to you from data8</a:t>
            </a:r>
          </a:p>
          <a:p>
            <a:pPr lvl="1"/>
            <a:r>
              <a:rPr lang="en-US" dirty="0"/>
              <a:t>create, select, where, order, group by, join</a:t>
            </a:r>
          </a:p>
          <a:p>
            <a:r>
              <a:rPr lang="en-US" dirty="0"/>
              <a:t>Databases are accessed through Applications</a:t>
            </a:r>
          </a:p>
          <a:p>
            <a:pPr lvl="1"/>
            <a:r>
              <a:rPr lang="en-US" dirty="0"/>
              <a:t>e.g., all modern web apps have Database backend</a:t>
            </a:r>
          </a:p>
          <a:p>
            <a:pPr lvl="1"/>
            <a:r>
              <a:rPr lang="en-US" dirty="0"/>
              <a:t>Queries are issued through API</a:t>
            </a:r>
          </a:p>
          <a:p>
            <a:pPr lvl="2"/>
            <a:r>
              <a:rPr lang="en-US" dirty="0"/>
              <a:t>Be careful about app corrupting the database</a:t>
            </a:r>
          </a:p>
          <a:p>
            <a:r>
              <a:rPr lang="en-US" dirty="0"/>
              <a:t>Data analytics tend to draw database into memory and operate on it as a data structure</a:t>
            </a:r>
          </a:p>
          <a:p>
            <a:pPr lvl="1"/>
            <a:r>
              <a:rPr lang="en-US" dirty="0"/>
              <a:t>e.g., Tables </a:t>
            </a:r>
          </a:p>
        </p:txBody>
      </p:sp>
      <p:sp>
        <p:nvSpPr>
          <p:cNvPr id="2" name="Footer Placeholder 3">
            <a:extLst>
              <a:ext uri="{FF2B5EF4-FFF2-40B4-BE49-F238E27FC236}">
                <a16:creationId xmlns:a16="http://schemas.microsoft.com/office/drawing/2014/main" id="{06FAEA73-20CA-7FB6-31D3-EA59EEB3FC32}"/>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897025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5" name="Title 4">
            <a:extLst>
              <a:ext uri="{FF2B5EF4-FFF2-40B4-BE49-F238E27FC236}">
                <a16:creationId xmlns:a16="http://schemas.microsoft.com/office/drawing/2014/main" id="{F87AAD89-E257-825B-9771-4DE84A4F33F9}"/>
              </a:ext>
            </a:extLst>
          </p:cNvPr>
          <p:cNvSpPr>
            <a:spLocks noGrp="1"/>
          </p:cNvSpPr>
          <p:nvPr>
            <p:ph type="title"/>
          </p:nvPr>
        </p:nvSpPr>
        <p:spPr/>
        <p:txBody>
          <a:bodyPr/>
          <a:lstStyle/>
          <a:p>
            <a:r>
              <a:rPr lang="en-US" dirty="0">
                <a:latin typeface="Courier"/>
                <a:ea typeface="Courier"/>
                <a:cs typeface="Courier"/>
                <a:sym typeface="Courier"/>
              </a:rPr>
              <a:t>CREATE TABLE</a:t>
            </a:r>
            <a:endParaRPr lang="en-US" dirty="0"/>
          </a:p>
        </p:txBody>
      </p:sp>
      <p:sp>
        <p:nvSpPr>
          <p:cNvPr id="306" name="Google Shape;306;p22"/>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SQL often used interactively</a:t>
            </a:r>
          </a:p>
          <a:p>
            <a:pPr lvl="1"/>
            <a:r>
              <a:rPr lang="en-US" dirty="0"/>
              <a:t>Result of select displayed to the user, but not stored</a:t>
            </a:r>
          </a:p>
          <a:p>
            <a:r>
              <a:rPr lang="en-US" dirty="0"/>
              <a:t>Create table statement gives the result a name</a:t>
            </a:r>
          </a:p>
          <a:p>
            <a:pPr lvl="1"/>
            <a:r>
              <a:rPr lang="en-US" dirty="0"/>
              <a:t>Like a variable, but for a permanent object</a:t>
            </a:r>
          </a:p>
        </p:txBody>
      </p:sp>
      <p:sp>
        <p:nvSpPr>
          <p:cNvPr id="2" name="Footer Placeholder 3">
            <a:extLst>
              <a:ext uri="{FF2B5EF4-FFF2-40B4-BE49-F238E27FC236}">
                <a16:creationId xmlns:a16="http://schemas.microsoft.com/office/drawing/2014/main" id="{6A80B755-E1FD-C39E-1317-F4FB84E25C78}"/>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310" name="Google Shape;310;p22"/>
          <p:cNvSpPr/>
          <p:nvPr/>
        </p:nvSpPr>
        <p:spPr>
          <a:xfrm>
            <a:off x="2373516" y="3690172"/>
            <a:ext cx="8299309" cy="461665"/>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400" b="1" dirty="0">
                <a:solidFill>
                  <a:schemeClr val="dk1"/>
                </a:solidFill>
                <a:latin typeface="Source Code Pro" panose="020B0509030403020204" pitchFamily="49" charset="77"/>
                <a:ea typeface="Courier"/>
                <a:cs typeface="Courier"/>
                <a:sym typeface="Courier"/>
              </a:rPr>
              <a:t>create table </a:t>
            </a:r>
            <a:r>
              <a:rPr lang="en-US" sz="2400" dirty="0">
                <a:solidFill>
                  <a:schemeClr val="dk1"/>
                </a:solidFill>
                <a:latin typeface="Source Code Pro" panose="020B0509030403020204" pitchFamily="49" charset="77"/>
              </a:rPr>
              <a:t>[name] </a:t>
            </a:r>
            <a:r>
              <a:rPr lang="en-US" sz="2400" b="1" dirty="0">
                <a:solidFill>
                  <a:schemeClr val="dk1"/>
                </a:solidFill>
                <a:latin typeface="Source Code Pro" panose="020B0509030403020204" pitchFamily="49" charset="77"/>
                <a:ea typeface="Courier"/>
                <a:cs typeface="Courier"/>
                <a:sym typeface="Courier"/>
              </a:rPr>
              <a:t>as</a:t>
            </a:r>
            <a:r>
              <a:rPr lang="en-US" sz="2400" dirty="0">
                <a:solidFill>
                  <a:schemeClr val="dk1"/>
                </a:solidFill>
                <a:latin typeface="Source Code Pro" panose="020B0509030403020204" pitchFamily="49" charset="77"/>
              </a:rPr>
              <a:t> [select statement];</a:t>
            </a:r>
            <a:endParaRPr dirty="0">
              <a:latin typeface="Source Code Pro" panose="020B0509030403020204" pitchFamily="49" charset="7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4" name="Title 3">
            <a:extLst>
              <a:ext uri="{FF2B5EF4-FFF2-40B4-BE49-F238E27FC236}">
                <a16:creationId xmlns:a16="http://schemas.microsoft.com/office/drawing/2014/main" id="{A2AF53D9-3CAD-D23E-B8B3-BD32A174E4AE}"/>
              </a:ext>
            </a:extLst>
          </p:cNvPr>
          <p:cNvSpPr>
            <a:spLocks noGrp="1"/>
          </p:cNvSpPr>
          <p:nvPr>
            <p:ph type="title"/>
          </p:nvPr>
        </p:nvSpPr>
        <p:spPr/>
        <p:txBody>
          <a:bodyPr/>
          <a:lstStyle/>
          <a:p>
            <a:r>
              <a:rPr lang="en-US" dirty="0"/>
              <a:t>SQL: creating a named table</a:t>
            </a:r>
          </a:p>
        </p:txBody>
      </p:sp>
      <p:sp>
        <p:nvSpPr>
          <p:cNvPr id="5" name="Content Placeholder 4">
            <a:extLst>
              <a:ext uri="{FF2B5EF4-FFF2-40B4-BE49-F238E27FC236}">
                <a16:creationId xmlns:a16="http://schemas.microsoft.com/office/drawing/2014/main" id="{A128BFEA-53F3-AF60-65AA-5E4A4F9946C0}"/>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950351EB-0A6D-FC2A-6B7E-21C838103B6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319" name="Google Shape;319;p23"/>
          <p:cNvSpPr/>
          <p:nvPr/>
        </p:nvSpPr>
        <p:spPr>
          <a:xfrm>
            <a:off x="1918252" y="1450876"/>
            <a:ext cx="8597348" cy="2308324"/>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r>
              <a:rPr lang="en-US" sz="1800" b="1" dirty="0">
                <a:solidFill>
                  <a:srgbClr val="FF0000"/>
                </a:solidFill>
                <a:latin typeface="Source Code Pro" panose="020B0509030403020204" pitchFamily="49" charset="77"/>
                <a:ea typeface="Courier"/>
                <a:cs typeface="Courier"/>
                <a:sym typeface="Courier"/>
              </a:rPr>
              <a:t>create table </a:t>
            </a:r>
            <a:r>
              <a:rPr lang="en-US" sz="1800" dirty="0">
                <a:solidFill>
                  <a:schemeClr val="dk1"/>
                </a:solidFill>
                <a:latin typeface="Source Code Pro" panose="020B0509030403020204" pitchFamily="49" charset="77"/>
                <a:ea typeface="Courier"/>
                <a:cs typeface="Courier"/>
                <a:sym typeface="Courier"/>
              </a:rPr>
              <a:t>cones </a:t>
            </a:r>
            <a:r>
              <a:rPr lang="en-US" sz="1800" dirty="0">
                <a:solidFill>
                  <a:srgbClr val="FF0000"/>
                </a:solidFill>
                <a:latin typeface="Source Code Pro" panose="020B0509030403020204" pitchFamily="49" charset="77"/>
                <a:ea typeface="Courier"/>
                <a:cs typeface="Courier"/>
                <a:sym typeface="Courier"/>
              </a:rPr>
              <a:t>as</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1 as </a:t>
            </a:r>
            <a:r>
              <a:rPr lang="en-US" sz="1800" dirty="0">
                <a:solidFill>
                  <a:srgbClr val="022FD7"/>
                </a:solidFill>
                <a:latin typeface="Source Code Pro" panose="020B0509030403020204" pitchFamily="49" charset="77"/>
                <a:ea typeface="Courier"/>
                <a:cs typeface="Courier"/>
                <a:sym typeface="Courier"/>
              </a:rPr>
              <a:t>ID</a:t>
            </a:r>
            <a:r>
              <a:rPr lang="en-US" sz="1800" dirty="0">
                <a:solidFill>
                  <a:schemeClr val="dk1"/>
                </a:solidFill>
                <a:latin typeface="Source Code Pro" panose="020B0509030403020204" pitchFamily="49" charset="77"/>
                <a:ea typeface="Courier"/>
                <a:cs typeface="Courier"/>
                <a:sym typeface="Courier"/>
              </a:rPr>
              <a:t>, "strawberry" as </a:t>
            </a:r>
            <a:r>
              <a:rPr lang="en-US" sz="1800" dirty="0">
                <a:solidFill>
                  <a:srgbClr val="022FD7"/>
                </a:solidFill>
                <a:latin typeface="Source Code Pro" panose="020B0509030403020204" pitchFamily="49" charset="77"/>
                <a:ea typeface="Courier"/>
                <a:cs typeface="Courier"/>
                <a:sym typeface="Courier"/>
              </a:rPr>
              <a:t>Flavor</a:t>
            </a:r>
            <a:r>
              <a:rPr lang="en-US" sz="1800" dirty="0">
                <a:solidFill>
                  <a:schemeClr val="dk1"/>
                </a:solidFill>
                <a:latin typeface="Source Code Pro" panose="020B0509030403020204" pitchFamily="49" charset="77"/>
                <a:ea typeface="Courier"/>
                <a:cs typeface="Courier"/>
                <a:sym typeface="Courier"/>
              </a:rPr>
              <a:t>, "pink" as </a:t>
            </a:r>
            <a:r>
              <a:rPr lang="en-US" sz="1800" dirty="0">
                <a:solidFill>
                  <a:srgbClr val="022FD7"/>
                </a:solidFill>
                <a:latin typeface="Source Code Pro" panose="020B0509030403020204" pitchFamily="49" charset="77"/>
                <a:ea typeface="Courier"/>
                <a:cs typeface="Courier"/>
                <a:sym typeface="Courier"/>
              </a:rPr>
              <a:t>Color</a:t>
            </a:r>
            <a:r>
              <a:rPr lang="en-US" sz="1800" dirty="0">
                <a:solidFill>
                  <a:schemeClr val="dk1"/>
                </a:solidFill>
                <a:latin typeface="Source Code Pro" panose="020B0509030403020204" pitchFamily="49" charset="77"/>
                <a:ea typeface="Courier"/>
                <a:cs typeface="Courier"/>
                <a:sym typeface="Courier"/>
              </a:rPr>
              <a:t>, 3.55 as Price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2, "</a:t>
            </a:r>
            <a:r>
              <a:rPr lang="en-US" sz="1800" dirty="0" err="1">
                <a:solidFill>
                  <a:schemeClr val="dk1"/>
                </a:solidFill>
                <a:latin typeface="Source Code Pro" panose="020B0509030403020204" pitchFamily="49" charset="77"/>
                <a:ea typeface="Courier"/>
                <a:cs typeface="Courier"/>
                <a:sym typeface="Courier"/>
              </a:rPr>
              <a:t>chocolate","light</a:t>
            </a:r>
            <a:r>
              <a:rPr lang="en-US" sz="1800" dirty="0">
                <a:solidFill>
                  <a:schemeClr val="dk1"/>
                </a:solidFill>
                <a:latin typeface="Source Code Pro" panose="020B0509030403020204" pitchFamily="49" charset="77"/>
                <a:ea typeface="Courier"/>
                <a:cs typeface="Courier"/>
                <a:sym typeface="Courier"/>
              </a:rPr>
              <a:t> brown", 4.75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3, "</a:t>
            </a:r>
            <a:r>
              <a:rPr lang="en-US" sz="1800" dirty="0" err="1">
                <a:solidFill>
                  <a:schemeClr val="dk1"/>
                </a:solidFill>
                <a:latin typeface="Source Code Pro" panose="020B0509030403020204" pitchFamily="49" charset="77"/>
                <a:ea typeface="Courier"/>
                <a:cs typeface="Courier"/>
                <a:sym typeface="Courier"/>
              </a:rPr>
              <a:t>chocolate","dark</a:t>
            </a:r>
            <a:r>
              <a:rPr lang="en-US" sz="1800" dirty="0">
                <a:solidFill>
                  <a:schemeClr val="dk1"/>
                </a:solidFill>
                <a:latin typeface="Source Code Pro" panose="020B0509030403020204" pitchFamily="49" charset="77"/>
                <a:ea typeface="Courier"/>
                <a:cs typeface="Courier"/>
                <a:sym typeface="Courier"/>
              </a:rPr>
              <a:t> brown", 5.25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4, "strawberry","pink",5.25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5, "bubblegum","pink",4.75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6, "chocolate", "dark brown", 5.25;</a:t>
            </a:r>
            <a:endParaRPr dirty="0">
              <a:latin typeface="Source Code Pro" panose="020B0509030403020204" pitchFamily="49" charset="77"/>
            </a:endParaRPr>
          </a:p>
        </p:txBody>
      </p:sp>
      <p:sp>
        <p:nvSpPr>
          <p:cNvPr id="320" name="Google Shape;320;p23"/>
          <p:cNvSpPr txBox="1"/>
          <p:nvPr/>
        </p:nvSpPr>
        <p:spPr>
          <a:xfrm>
            <a:off x="2209800" y="4786868"/>
            <a:ext cx="6545382"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Notice how column names are introduced and implicit later 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5" name="Google Shape;525;p42"/>
          <p:cNvSpPr txBox="1"/>
          <p:nvPr/>
        </p:nvSpPr>
        <p:spPr>
          <a:xfrm>
            <a:off x="2438400" y="1447800"/>
            <a:ext cx="8672185" cy="707886"/>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SELECT</a:t>
            </a:r>
            <a:r>
              <a:rPr lang="en-US" sz="2000" b="1" dirty="0">
                <a:solidFill>
                  <a:schemeClr val="dk1"/>
                </a:solidFill>
                <a:latin typeface="Source Code Pro" panose="020B0509030403020204" pitchFamily="49" charset="77"/>
              </a:rPr>
              <a:t>  &lt;col spec&gt; </a:t>
            </a:r>
            <a:r>
              <a:rPr lang="en-US" sz="2000" b="1" dirty="0">
                <a:solidFill>
                  <a:schemeClr val="dk1"/>
                </a:solidFill>
                <a:latin typeface="Source Code Pro" panose="020B0509030403020204" pitchFamily="49" charset="77"/>
                <a:ea typeface="Courier"/>
                <a:cs typeface="Courier"/>
                <a:sym typeface="Courier"/>
              </a:rPr>
              <a:t>FROM</a:t>
            </a:r>
            <a:r>
              <a:rPr lang="en-US" sz="2000" b="1" dirty="0">
                <a:solidFill>
                  <a:schemeClr val="dk1"/>
                </a:solidFill>
                <a:latin typeface="Source Code Pro" panose="020B0509030403020204" pitchFamily="49" charset="77"/>
              </a:rPr>
              <a:t> &lt;table spec&gt; </a:t>
            </a:r>
            <a:r>
              <a:rPr lang="en-US" sz="2000" b="1" dirty="0">
                <a:solidFill>
                  <a:schemeClr val="dk1"/>
                </a:solidFill>
                <a:latin typeface="Source Code Pro" panose="020B0509030403020204" pitchFamily="49" charset="77"/>
                <a:ea typeface="Courier"/>
                <a:cs typeface="Courier"/>
                <a:sym typeface="Courier"/>
              </a:rPr>
              <a:t>WHERE</a:t>
            </a:r>
            <a:r>
              <a:rPr lang="en-US" sz="2000" b="1" dirty="0">
                <a:solidFill>
                  <a:schemeClr val="dk1"/>
                </a:solidFill>
                <a:latin typeface="Source Code Pro" panose="020B0509030403020204" pitchFamily="49" charset="77"/>
              </a:rPr>
              <a:t> &lt;</a:t>
            </a:r>
            <a:r>
              <a:rPr lang="en-US" sz="2000" b="1" dirty="0" err="1">
                <a:solidFill>
                  <a:schemeClr val="dk1"/>
                </a:solidFill>
                <a:latin typeface="Source Code Pro" panose="020B0509030403020204" pitchFamily="49" charset="77"/>
              </a:rPr>
              <a:t>cond</a:t>
            </a:r>
            <a:r>
              <a:rPr lang="en-US" sz="2000" b="1" dirty="0">
                <a:solidFill>
                  <a:schemeClr val="dk1"/>
                </a:solidFill>
                <a:latin typeface="Source Code Pro" panose="020B0509030403020204" pitchFamily="49" charset="77"/>
              </a:rPr>
              <a:t> spec&gt; </a:t>
            </a:r>
            <a:endParaRPr dirty="0">
              <a:latin typeface="Source Code Pro" panose="020B0509030403020204" pitchFamily="49" charset="77"/>
            </a:endParaRPr>
          </a:p>
          <a:p>
            <a:r>
              <a:rPr lang="en-US" sz="2000" b="1" dirty="0">
                <a:solidFill>
                  <a:schemeClr val="dk1"/>
                </a:solidFill>
                <a:latin typeface="Source Code Pro" panose="020B0509030403020204" pitchFamily="49" charset="77"/>
                <a:ea typeface="Courier"/>
                <a:cs typeface="Courier"/>
                <a:sym typeface="Courier"/>
              </a:rPr>
              <a:t>    GROUP BY &lt;group spec&gt; ORDER BY &lt;order spec&gt;</a:t>
            </a:r>
            <a:r>
              <a:rPr lang="en-US" sz="2000" b="1" dirty="0">
                <a:solidFill>
                  <a:schemeClr val="dk1"/>
                </a:solidFill>
                <a:latin typeface="Source Code Pro" panose="020B0509030403020204" pitchFamily="49" charset="77"/>
              </a:rPr>
              <a:t> ;</a:t>
            </a:r>
            <a:endParaRPr dirty="0">
              <a:latin typeface="Source Code Pro" panose="020B0509030403020204" pitchFamily="49" charset="77"/>
            </a:endParaRPr>
          </a:p>
        </p:txBody>
      </p:sp>
      <p:sp>
        <p:nvSpPr>
          <p:cNvPr id="526" name="Google Shape;526;p42"/>
          <p:cNvSpPr/>
          <p:nvPr/>
        </p:nvSpPr>
        <p:spPr>
          <a:xfrm>
            <a:off x="2438399" y="2563432"/>
            <a:ext cx="8672185" cy="67710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r>
              <a:rPr lang="en-US" sz="1800" b="1" dirty="0">
                <a:solidFill>
                  <a:schemeClr val="dk1"/>
                </a:solidFill>
                <a:latin typeface="Source Code Pro" panose="020B0509030403020204" pitchFamily="49" charset="77"/>
                <a:ea typeface="Courier"/>
                <a:cs typeface="Courier"/>
                <a:sym typeface="Courier"/>
              </a:rPr>
              <a:t>INSERT </a:t>
            </a:r>
            <a:r>
              <a:rPr lang="en-US" sz="2000" b="1" dirty="0">
                <a:solidFill>
                  <a:schemeClr val="dk1"/>
                </a:solidFill>
                <a:latin typeface="Source Code Pro" panose="020B0509030403020204" pitchFamily="49" charset="77"/>
                <a:ea typeface="Courier"/>
                <a:cs typeface="Courier"/>
                <a:sym typeface="Courier"/>
              </a:rPr>
              <a:t>INTO</a:t>
            </a:r>
            <a:r>
              <a:rPr lang="en-US" sz="1800" b="1" dirty="0">
                <a:solidFill>
                  <a:schemeClr val="dk1"/>
                </a:solidFill>
                <a:latin typeface="Source Code Pro" panose="020B0509030403020204" pitchFamily="49" charset="77"/>
                <a:ea typeface="Courier"/>
                <a:cs typeface="Courier"/>
                <a:sym typeface="Courier"/>
              </a:rPr>
              <a:t> table(column1, column2,...) </a:t>
            </a:r>
            <a:endParaRPr dirty="0">
              <a:latin typeface="Source Code Pro" panose="020B0509030403020204" pitchFamily="49" charset="77"/>
            </a:endParaRPr>
          </a:p>
          <a:p>
            <a:r>
              <a:rPr lang="en-US" sz="1800" b="1" dirty="0">
                <a:solidFill>
                  <a:schemeClr val="dk1"/>
                </a:solidFill>
                <a:latin typeface="Source Code Pro" panose="020B0509030403020204" pitchFamily="49" charset="77"/>
                <a:ea typeface="Courier"/>
                <a:cs typeface="Courier"/>
                <a:sym typeface="Courier"/>
              </a:rPr>
              <a:t>	VALUES (value1, value2,...);</a:t>
            </a:r>
            <a:endParaRPr dirty="0">
              <a:latin typeface="Source Code Pro" panose="020B0509030403020204" pitchFamily="49" charset="77"/>
            </a:endParaRPr>
          </a:p>
        </p:txBody>
      </p:sp>
      <p:sp>
        <p:nvSpPr>
          <p:cNvPr id="527" name="Google Shape;527;p42"/>
          <p:cNvSpPr/>
          <p:nvPr/>
        </p:nvSpPr>
        <p:spPr>
          <a:xfrm>
            <a:off x="2438401" y="4204372"/>
            <a:ext cx="8672183"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CREATE TABLE </a:t>
            </a:r>
            <a:r>
              <a:rPr lang="en-US" sz="2000" dirty="0">
                <a:solidFill>
                  <a:schemeClr val="dk1"/>
                </a:solidFill>
                <a:latin typeface="Source Code Pro" panose="020B0509030403020204" pitchFamily="49" charset="77"/>
              </a:rPr>
              <a:t>name </a:t>
            </a:r>
            <a:r>
              <a:rPr lang="en-US" sz="2000" b="1" dirty="0">
                <a:solidFill>
                  <a:schemeClr val="dk1"/>
                </a:solidFill>
                <a:latin typeface="Source Code Pro" panose="020B0509030403020204" pitchFamily="49" charset="77"/>
                <a:ea typeface="Courier"/>
                <a:cs typeface="Courier"/>
                <a:sym typeface="Courier"/>
              </a:rPr>
              <a:t>AS</a:t>
            </a:r>
            <a:r>
              <a:rPr lang="en-US" sz="2000" dirty="0">
                <a:solidFill>
                  <a:schemeClr val="dk1"/>
                </a:solidFill>
                <a:latin typeface="Source Code Pro" panose="020B0509030403020204" pitchFamily="49" charset="77"/>
              </a:rPr>
              <a:t>  &lt;select statement&gt; ;</a:t>
            </a:r>
            <a:endParaRPr dirty="0">
              <a:latin typeface="Source Code Pro" panose="020B0509030403020204" pitchFamily="49" charset="77"/>
            </a:endParaRPr>
          </a:p>
        </p:txBody>
      </p:sp>
      <p:sp>
        <p:nvSpPr>
          <p:cNvPr id="528" name="Google Shape;528;p42"/>
          <p:cNvSpPr/>
          <p:nvPr/>
        </p:nvSpPr>
        <p:spPr>
          <a:xfrm>
            <a:off x="2438400" y="3540625"/>
            <a:ext cx="8672184"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CREATE TABLE </a:t>
            </a:r>
            <a:r>
              <a:rPr lang="en-US" sz="2000" dirty="0">
                <a:solidFill>
                  <a:schemeClr val="dk1"/>
                </a:solidFill>
                <a:latin typeface="Source Code Pro" panose="020B0509030403020204" pitchFamily="49" charset="77"/>
              </a:rPr>
              <a:t>name ( &lt;columns&gt; ) ;</a:t>
            </a:r>
            <a:endParaRPr dirty="0">
              <a:latin typeface="Source Code Pro" panose="020B0509030403020204" pitchFamily="49" charset="77"/>
            </a:endParaRPr>
          </a:p>
        </p:txBody>
      </p:sp>
      <p:sp>
        <p:nvSpPr>
          <p:cNvPr id="529" name="Google Shape;529;p42"/>
          <p:cNvSpPr/>
          <p:nvPr/>
        </p:nvSpPr>
        <p:spPr>
          <a:xfrm>
            <a:off x="2438399" y="4962604"/>
            <a:ext cx="8672183"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DROP TABLE </a:t>
            </a:r>
            <a:r>
              <a:rPr lang="en-US" sz="2000" dirty="0">
                <a:solidFill>
                  <a:schemeClr val="dk1"/>
                </a:solidFill>
                <a:latin typeface="Source Code Pro" panose="020B0509030403020204" pitchFamily="49" charset="77"/>
              </a:rPr>
              <a:t>name ;</a:t>
            </a:r>
            <a:endParaRPr dirty="0">
              <a:latin typeface="Source Code Pro" panose="020B0509030403020204" pitchFamily="49" charset="77"/>
            </a:endParaRPr>
          </a:p>
        </p:txBody>
      </p:sp>
      <p:sp>
        <p:nvSpPr>
          <p:cNvPr id="4" name="Title 3">
            <a:extLst>
              <a:ext uri="{FF2B5EF4-FFF2-40B4-BE49-F238E27FC236}">
                <a16:creationId xmlns:a16="http://schemas.microsoft.com/office/drawing/2014/main" id="{9FDC57B8-7985-1785-E288-FB0C31136157}"/>
              </a:ext>
            </a:extLst>
          </p:cNvPr>
          <p:cNvSpPr>
            <a:spLocks noGrp="1"/>
          </p:cNvSpPr>
          <p:nvPr>
            <p:ph type="title"/>
          </p:nvPr>
        </p:nvSpPr>
        <p:spPr/>
        <p:txBody>
          <a:bodyPr/>
          <a:lstStyle/>
          <a:p>
            <a:r>
              <a:rPr lang="en-US" dirty="0"/>
              <a:t>Summary – Part 1</a:t>
            </a:r>
          </a:p>
        </p:txBody>
      </p:sp>
      <p:sp>
        <p:nvSpPr>
          <p:cNvPr id="5" name="Content Placeholder 4">
            <a:extLst>
              <a:ext uri="{FF2B5EF4-FFF2-40B4-BE49-F238E27FC236}">
                <a16:creationId xmlns:a16="http://schemas.microsoft.com/office/drawing/2014/main" id="{0B4007E5-176B-AAF3-F6D5-0DD94F1A08AB}"/>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25A118ED-35EF-6976-447F-A817AA220B61}"/>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5CD3-4D73-6B44-A7F9-B698A45F1D75}"/>
              </a:ext>
            </a:extLst>
          </p:cNvPr>
          <p:cNvSpPr>
            <a:spLocks noGrp="1"/>
          </p:cNvSpPr>
          <p:nvPr>
            <p:ph type="title"/>
          </p:nvPr>
        </p:nvSpPr>
        <p:spPr/>
        <p:txBody>
          <a:bodyPr/>
          <a:lstStyle/>
          <a:p>
            <a:r>
              <a:rPr lang="en-US" dirty="0"/>
              <a:t>Why SQL? (Review)</a:t>
            </a:r>
          </a:p>
        </p:txBody>
      </p:sp>
      <p:sp>
        <p:nvSpPr>
          <p:cNvPr id="3" name="Text Placeholder 2">
            <a:extLst>
              <a:ext uri="{FF2B5EF4-FFF2-40B4-BE49-F238E27FC236}">
                <a16:creationId xmlns:a16="http://schemas.microsoft.com/office/drawing/2014/main" id="{DEF2DD4A-6365-F849-AB88-65DBF08D35F7}"/>
              </a:ext>
            </a:extLst>
          </p:cNvPr>
          <p:cNvSpPr>
            <a:spLocks noGrp="1"/>
          </p:cNvSpPr>
          <p:nvPr>
            <p:ph idx="1"/>
          </p:nvPr>
        </p:nvSpPr>
        <p:spPr/>
        <p:txBody>
          <a:bodyPr/>
          <a:lstStyle/>
          <a:p>
            <a:r>
              <a:rPr lang="en-US" dirty="0"/>
              <a:t>SQL is a </a:t>
            </a:r>
            <a:r>
              <a:rPr lang="en-US" b="1" i="1" dirty="0"/>
              <a:t>declarative</a:t>
            </a:r>
            <a:r>
              <a:rPr lang="en-US" b="1" dirty="0"/>
              <a:t> programming language </a:t>
            </a:r>
            <a:r>
              <a:rPr lang="en-US" dirty="0"/>
              <a:t>for accessing and modifying data in a relational database.</a:t>
            </a:r>
          </a:p>
          <a:p>
            <a:r>
              <a:rPr lang="en-US" dirty="0"/>
              <a:t>It is an entirely new way of thinking (“new” in 1970, and new to you now!) that specifies </a:t>
            </a:r>
            <a:r>
              <a:rPr lang="en-US" i="1" dirty="0"/>
              <a:t>what </a:t>
            </a:r>
            <a:r>
              <a:rPr lang="en-US" dirty="0"/>
              <a:t>should happen, but not </a:t>
            </a:r>
            <a:r>
              <a:rPr lang="en-US" i="1" dirty="0"/>
              <a:t>how</a:t>
            </a:r>
            <a:r>
              <a:rPr lang="en-US" dirty="0"/>
              <a:t> it should happen.</a:t>
            </a:r>
          </a:p>
          <a:p>
            <a:r>
              <a:rPr lang="en-US" dirty="0"/>
              <a:t>One of a few major programming paradigms</a:t>
            </a:r>
          </a:p>
          <a:p>
            <a:pPr lvl="1"/>
            <a:r>
              <a:rPr lang="en-US" dirty="0"/>
              <a:t> Imperative/Procedural</a:t>
            </a:r>
          </a:p>
          <a:p>
            <a:pPr lvl="1"/>
            <a:r>
              <a:rPr lang="en-US" dirty="0"/>
              <a:t> Object Oriented</a:t>
            </a:r>
          </a:p>
          <a:p>
            <a:pPr lvl="1"/>
            <a:r>
              <a:rPr lang="en-US" dirty="0"/>
              <a:t> Functional</a:t>
            </a:r>
          </a:p>
          <a:p>
            <a:pPr lvl="1"/>
            <a:r>
              <a:rPr lang="en-US" dirty="0"/>
              <a:t> Declarative</a:t>
            </a:r>
          </a:p>
        </p:txBody>
      </p:sp>
      <p:sp>
        <p:nvSpPr>
          <p:cNvPr id="5" name="TextBox 4">
            <a:extLst>
              <a:ext uri="{FF2B5EF4-FFF2-40B4-BE49-F238E27FC236}">
                <a16:creationId xmlns:a16="http://schemas.microsoft.com/office/drawing/2014/main" id="{EAF58472-AEB9-3EAD-D30E-ECCFD7BAB6EA}"/>
              </a:ext>
            </a:extLst>
          </p:cNvPr>
          <p:cNvSpPr txBox="1"/>
          <p:nvPr/>
        </p:nvSpPr>
        <p:spPr>
          <a:xfrm>
            <a:off x="2780778" y="751562"/>
            <a:ext cx="184731" cy="307777"/>
          </a:xfrm>
          <a:prstGeom prst="rect">
            <a:avLst/>
          </a:prstGeom>
          <a:noFill/>
        </p:spPr>
        <p:txBody>
          <a:bodyPr wrap="none" rtlCol="0">
            <a:spAutoFit/>
          </a:bodyPr>
          <a:lstStyle/>
          <a:p>
            <a:endParaRPr lang="en-US" dirty="0"/>
          </a:p>
        </p:txBody>
      </p:sp>
      <p:sp>
        <p:nvSpPr>
          <p:cNvPr id="4" name="Footer Placeholder 3">
            <a:extLst>
              <a:ext uri="{FF2B5EF4-FFF2-40B4-BE49-F238E27FC236}">
                <a16:creationId xmlns:a16="http://schemas.microsoft.com/office/drawing/2014/main" id="{EF3491FE-2DA3-26CB-6D67-991A6DB69559}"/>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59149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18"/>
          <p:cNvSpPr txBox="1">
            <a:spLocks noGrp="1"/>
          </p:cNvSpPr>
          <p:nvPr>
            <p:ph idx="1"/>
          </p:nvPr>
        </p:nvSpPr>
        <p:spPr>
          <a:xfrm>
            <a:off x="567559" y="1066800"/>
            <a:ext cx="11624441" cy="5257800"/>
          </a:xfrm>
          <a:prstGeom prst="rect">
            <a:avLst/>
          </a:prstGeom>
          <a:noFill/>
          <a:ln>
            <a:noFill/>
          </a:ln>
        </p:spPr>
        <p:txBody>
          <a:bodyPr spcFirstLastPara="1" wrap="square" lIns="92075" tIns="46025" rIns="92075" bIns="46025" anchor="t" anchorCtr="0">
            <a:noAutofit/>
          </a:bodyPr>
          <a:lstStyle/>
          <a:p>
            <a:pPr marL="285750" indent="-285750">
              <a:spcBef>
                <a:spcPts val="0"/>
              </a:spcBef>
              <a:buSzPts val="2400"/>
            </a:pPr>
            <a:r>
              <a:rPr lang="en-US" dirty="0"/>
              <a:t>A declarative language</a:t>
            </a:r>
            <a:endParaRPr dirty="0"/>
          </a:p>
          <a:p>
            <a:pPr marL="685800" lvl="1" indent="-228600"/>
            <a:r>
              <a:rPr lang="en-US" dirty="0"/>
              <a:t>Described </a:t>
            </a:r>
            <a:r>
              <a:rPr lang="en-US" i="1" dirty="0"/>
              <a:t>what</a:t>
            </a:r>
            <a:r>
              <a:rPr lang="en-US" dirty="0"/>
              <a:t> to compute</a:t>
            </a:r>
            <a:endParaRPr dirty="0"/>
          </a:p>
          <a:p>
            <a:pPr marL="685800" lvl="1" indent="-228600"/>
            <a:r>
              <a:rPr lang="en-US" dirty="0"/>
              <a:t>Imperative languages, like python, describe </a:t>
            </a:r>
            <a:r>
              <a:rPr lang="en-US" i="1" dirty="0"/>
              <a:t>how</a:t>
            </a:r>
            <a:r>
              <a:rPr lang="en-US" dirty="0"/>
              <a:t> to compute it</a:t>
            </a:r>
            <a:endParaRPr dirty="0"/>
          </a:p>
          <a:p>
            <a:pPr marL="685800" lvl="1" indent="-228600"/>
            <a:r>
              <a:rPr lang="en-US" dirty="0"/>
              <a:t>Query processor (interpreter) chooses which of many equivalent query plans to execute to perform the SQL statements</a:t>
            </a:r>
            <a:endParaRPr dirty="0"/>
          </a:p>
          <a:p>
            <a:pPr marL="285750" indent="-285750">
              <a:spcBef>
                <a:spcPts val="720"/>
              </a:spcBef>
              <a:buSzPts val="2400"/>
            </a:pPr>
            <a:r>
              <a:rPr lang="en-US" dirty="0"/>
              <a:t>ANSI and ISO standard, but many variants</a:t>
            </a:r>
          </a:p>
          <a:p>
            <a:pPr marL="454517" lvl="1" indent="-285750">
              <a:spcBef>
                <a:spcPts val="720"/>
              </a:spcBef>
              <a:buSzPts val="2400"/>
            </a:pPr>
            <a:r>
              <a:rPr lang="en-US" dirty="0"/>
              <a:t>We will learn just the basics.</a:t>
            </a:r>
          </a:p>
          <a:p>
            <a:pPr marL="742950" lvl="1" indent="-285750">
              <a:spcBef>
                <a:spcPts val="720"/>
              </a:spcBef>
              <a:buSzPts val="2400"/>
              <a:buFont typeface="Arial"/>
              <a:buChar char="•"/>
            </a:pPr>
            <a:r>
              <a:rPr lang="en-US" dirty="0"/>
              <a:t>CS88's SQL will work on nearly all </a:t>
            </a:r>
            <a:r>
              <a:rPr lang="en-US" i="1" dirty="0"/>
              <a:t>relational databases</a:t>
            </a:r>
            <a:r>
              <a:rPr lang="en-US" dirty="0"/>
              <a:t>—databases that use tables.</a:t>
            </a:r>
            <a:endParaRPr dirty="0"/>
          </a:p>
        </p:txBody>
      </p:sp>
      <p:sp>
        <p:nvSpPr>
          <p:cNvPr id="2" name="Footer Placeholder 3">
            <a:extLst>
              <a:ext uri="{FF2B5EF4-FFF2-40B4-BE49-F238E27FC236}">
                <a16:creationId xmlns:a16="http://schemas.microsoft.com/office/drawing/2014/main" id="{4EE32E0B-D3E0-5A7F-B474-F51E1D5429ED}"/>
              </a:ext>
            </a:extLst>
          </p:cNvPr>
          <p:cNvSpPr>
            <a:spLocks noGrp="1"/>
          </p:cNvSpPr>
          <p:nvPr>
            <p:ph type="ftr" sz="quarter" idx="10"/>
          </p:nvPr>
        </p:nvSpPr>
        <p:spPr>
          <a:xfrm>
            <a:off x="4038600" y="6434666"/>
            <a:ext cx="4572000" cy="303743"/>
          </a:xfrm>
        </p:spPr>
        <p:txBody>
          <a:bodyPr/>
          <a:lstStyle/>
          <a:p>
            <a:r>
              <a:rPr lang="en-US" dirty="0"/>
              <a:t>Michael Ball | UC Berkeley | https://c88c.org | © CC BY-NC-SA</a:t>
            </a:r>
          </a:p>
        </p:txBody>
      </p:sp>
      <p:sp>
        <p:nvSpPr>
          <p:cNvPr id="4" name="Title 3">
            <a:extLst>
              <a:ext uri="{FF2B5EF4-FFF2-40B4-BE49-F238E27FC236}">
                <a16:creationId xmlns:a16="http://schemas.microsoft.com/office/drawing/2014/main" id="{098EA978-A7A0-0288-9466-CD679B9AA8DC}"/>
              </a:ext>
            </a:extLst>
          </p:cNvPr>
          <p:cNvSpPr>
            <a:spLocks noGrp="1"/>
          </p:cNvSpPr>
          <p:nvPr>
            <p:ph type="title"/>
          </p:nvPr>
        </p:nvSpPr>
        <p:spPr/>
        <p:txBody>
          <a:bodyPr/>
          <a:lstStyle/>
          <a:p>
            <a:r>
              <a:rPr lang="en-US" dirty="0"/>
              <a:t>What is SQL?</a:t>
            </a:r>
          </a:p>
        </p:txBody>
      </p:sp>
    </p:spTree>
    <p:extLst>
      <p:ext uri="{BB962C8B-B14F-4D97-AF65-F5344CB8AC3E}">
        <p14:creationId xmlns:p14="http://schemas.microsoft.com/office/powerpoint/2010/main" val="230958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B149EE-EB68-58CF-16E7-3D10528ED662}"/>
              </a:ext>
            </a:extLst>
          </p:cNvPr>
          <p:cNvSpPr>
            <a:spLocks noGrp="1"/>
          </p:cNvSpPr>
          <p:nvPr>
            <p:ph type="title"/>
          </p:nvPr>
        </p:nvSpPr>
        <p:spPr/>
        <p:txBody>
          <a:bodyPr/>
          <a:lstStyle/>
          <a:p>
            <a:r>
              <a:rPr lang="en-US" dirty="0"/>
              <a:t>SQL Statements</a:t>
            </a:r>
          </a:p>
        </p:txBody>
      </p:sp>
      <p:sp>
        <p:nvSpPr>
          <p:cNvPr id="6" name="Content Placeholder 5">
            <a:extLst>
              <a:ext uri="{FF2B5EF4-FFF2-40B4-BE49-F238E27FC236}">
                <a16:creationId xmlns:a16="http://schemas.microsoft.com/office/drawing/2014/main" id="{8846D903-11C8-FCAD-22B2-D78701A2074B}"/>
              </a:ext>
            </a:extLst>
          </p:cNvPr>
          <p:cNvSpPr>
            <a:spLocks noGrp="1"/>
          </p:cNvSpPr>
          <p:nvPr>
            <p:ph idx="1"/>
          </p:nvPr>
        </p:nvSpPr>
        <p:spPr/>
        <p:txBody>
          <a:bodyPr/>
          <a:lstStyle/>
          <a:p>
            <a:pPr marL="285750" indent="-285750">
              <a:spcBef>
                <a:spcPts val="720"/>
              </a:spcBef>
              <a:buSzPts val="2400"/>
              <a:buFont typeface="Courier"/>
              <a:buChar char="•"/>
            </a:pPr>
            <a:r>
              <a:rPr lang="en-US" b="1" dirty="0">
                <a:latin typeface="Courier"/>
                <a:ea typeface="Courier"/>
                <a:cs typeface="Courier"/>
                <a:sym typeface="Courier"/>
              </a:rPr>
              <a:t>SELECT</a:t>
            </a:r>
            <a:r>
              <a:rPr lang="en-US" dirty="0"/>
              <a:t> statement creates a new table, either from scratch or by projecting a table</a:t>
            </a:r>
          </a:p>
          <a:p>
            <a:pPr marL="285750" indent="-285750">
              <a:spcBef>
                <a:spcPts val="720"/>
              </a:spcBef>
              <a:buSzPts val="2400"/>
              <a:buFont typeface="Courier"/>
              <a:buChar char="•"/>
            </a:pPr>
            <a:r>
              <a:rPr lang="en-US" b="1" dirty="0">
                <a:latin typeface="Courier"/>
                <a:ea typeface="Courier"/>
                <a:cs typeface="Courier"/>
                <a:sym typeface="Courier"/>
              </a:rPr>
              <a:t>CREATE TABLE </a:t>
            </a:r>
            <a:r>
              <a:rPr lang="en-US" dirty="0"/>
              <a:t>statement gives a global name to a table</a:t>
            </a:r>
          </a:p>
          <a:p>
            <a:pPr marL="285750" indent="-285750">
              <a:spcBef>
                <a:spcPts val="720"/>
              </a:spcBef>
              <a:buSzPts val="2400"/>
            </a:pPr>
            <a:r>
              <a:rPr lang="en-US" dirty="0"/>
              <a:t>Lots of other statements</a:t>
            </a:r>
          </a:p>
          <a:p>
            <a:pPr marL="685800" lvl="1" indent="-228600">
              <a:buFont typeface="Courier"/>
              <a:buChar char="–"/>
            </a:pPr>
            <a:r>
              <a:rPr lang="en-US" dirty="0">
                <a:latin typeface="Courier"/>
                <a:ea typeface="Courier"/>
                <a:cs typeface="Courier"/>
                <a:sym typeface="Courier"/>
              </a:rPr>
              <a:t>analyze, delete, explain, insert, replace, update, …</a:t>
            </a:r>
            <a:endParaRPr lang="en-US" dirty="0"/>
          </a:p>
          <a:p>
            <a:r>
              <a:rPr lang="en-US" dirty="0"/>
              <a:t> SQL queries, aggregates, updates data in a </a:t>
            </a:r>
            <a:r>
              <a:rPr lang="en-US" i="1" dirty="0"/>
              <a:t>database.</a:t>
            </a:r>
            <a:endParaRPr lang="en-US" dirty="0"/>
          </a:p>
          <a:p>
            <a:r>
              <a:rPr lang="en-US" dirty="0"/>
              <a:t> SQL is case-</a:t>
            </a:r>
            <a:r>
              <a:rPr lang="en-US" i="1" dirty="0"/>
              <a:t>insensitive</a:t>
            </a:r>
          </a:p>
          <a:p>
            <a:pPr lvl="1"/>
            <a:r>
              <a:rPr lang="en-US" i="1" dirty="0"/>
              <a:t> </a:t>
            </a:r>
            <a:r>
              <a:rPr lang="en-US" dirty="0"/>
              <a:t>But the </a:t>
            </a:r>
            <a:r>
              <a:rPr lang="en-US" i="1" dirty="0"/>
              <a:t>data</a:t>
            </a:r>
            <a:r>
              <a:rPr lang="en-US" dirty="0"/>
              <a:t> can be case-sensitive. (We'll talk about this later...)</a:t>
            </a:r>
          </a:p>
        </p:txBody>
      </p:sp>
      <p:sp>
        <p:nvSpPr>
          <p:cNvPr id="4" name="Footer Placeholder 3">
            <a:extLst>
              <a:ext uri="{FF2B5EF4-FFF2-40B4-BE49-F238E27FC236}">
                <a16:creationId xmlns:a16="http://schemas.microsoft.com/office/drawing/2014/main" id="{04DF2F81-909E-2524-B1A5-A1310ACB68A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68401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8A52D1-0119-1BD9-E106-5E7E201D666A}"/>
              </a:ext>
            </a:extLst>
          </p:cNvPr>
          <p:cNvSpPr>
            <a:spLocks noGrp="1"/>
          </p:cNvSpPr>
          <p:nvPr>
            <p:ph type="title"/>
          </p:nvPr>
        </p:nvSpPr>
        <p:spPr/>
        <p:txBody>
          <a:bodyPr/>
          <a:lstStyle/>
          <a:p>
            <a:r>
              <a:rPr lang="en-US" dirty="0"/>
              <a:t>What does SQL Look Like?</a:t>
            </a:r>
          </a:p>
        </p:txBody>
      </p:sp>
      <p:sp>
        <p:nvSpPr>
          <p:cNvPr id="6" name="Content Placeholder 5">
            <a:extLst>
              <a:ext uri="{FF2B5EF4-FFF2-40B4-BE49-F238E27FC236}">
                <a16:creationId xmlns:a16="http://schemas.microsoft.com/office/drawing/2014/main" id="{B5E7CEF4-50DF-10CB-AB28-D1648182723D}"/>
              </a:ext>
            </a:extLst>
          </p:cNvPr>
          <p:cNvSpPr>
            <a:spLocks noGrp="1"/>
          </p:cNvSpPr>
          <p:nvPr>
            <p:ph idx="1"/>
          </p:nvPr>
        </p:nvSpPr>
        <p:spPr/>
        <p:txBody>
          <a:bodyPr/>
          <a:lstStyle/>
          <a:p>
            <a:pPr marL="0" indent="0">
              <a:buNone/>
            </a:pPr>
            <a:r>
              <a:rPr lang="en-US" dirty="0">
                <a:latin typeface="Source Code Pro" panose="020B0309030403020204" pitchFamily="34" charset="0"/>
                <a:ea typeface="Source Code Pro" panose="020B0309030403020204" pitchFamily="34" charset="0"/>
              </a:rPr>
              <a:t>SELECT </a:t>
            </a:r>
            <a:r>
              <a:rPr lang="en-US" dirty="0" err="1">
                <a:latin typeface="Source Code Pro" panose="020B0309030403020204" pitchFamily="34" charset="0"/>
                <a:ea typeface="Source Code Pro" panose="020B0309030403020204" pitchFamily="34" charset="0"/>
              </a:rPr>
              <a:t>date_trunc</a:t>
            </a:r>
            <a:r>
              <a:rPr lang="en-US" dirty="0">
                <a:latin typeface="Source Code Pro" panose="020B0309030403020204" pitchFamily="34" charset="0"/>
                <a:ea typeface="Source Code Pro" panose="020B0309030403020204" pitchFamily="34" charset="0"/>
              </a:rPr>
              <a:t>('day', created) as date, COUNT(*)</a:t>
            </a:r>
          </a:p>
          <a:p>
            <a:pPr marL="0" indent="0">
              <a:buNone/>
            </a:pPr>
            <a:r>
              <a:rPr lang="en-US" dirty="0">
                <a:latin typeface="Source Code Pro" panose="020B0309030403020204" pitchFamily="34" charset="0"/>
                <a:ea typeface="Source Code Pro" panose="020B0309030403020204" pitchFamily="34" charset="0"/>
              </a:rPr>
              <a:t>FROM users</a:t>
            </a:r>
          </a:p>
          <a:p>
            <a:pPr marL="0" indent="0">
              <a:buNone/>
            </a:pPr>
            <a:r>
              <a:rPr lang="en-US" dirty="0">
                <a:latin typeface="Source Code Pro" panose="020B0309030403020204" pitchFamily="34" charset="0"/>
                <a:ea typeface="Source Code Pro" panose="020B0309030403020204" pitchFamily="34" charset="0"/>
              </a:rPr>
              <a:t>WHERE created &gt; </a:t>
            </a:r>
            <a:r>
              <a:rPr lang="en-US" dirty="0" err="1">
                <a:latin typeface="Source Code Pro" panose="020B0309030403020204" pitchFamily="34" charset="0"/>
                <a:ea typeface="Source Code Pro" panose="020B0309030403020204" pitchFamily="34" charset="0"/>
              </a:rPr>
              <a:t>current_date</a:t>
            </a:r>
            <a:r>
              <a:rPr lang="en-US" dirty="0">
                <a:latin typeface="Source Code Pro" panose="020B0309030403020204" pitchFamily="34" charset="0"/>
                <a:ea typeface="Source Code Pro" panose="020B0309030403020204" pitchFamily="34" charset="0"/>
              </a:rPr>
              <a:t> - interval '1 year'</a:t>
            </a:r>
          </a:p>
          <a:p>
            <a:pPr marL="0" indent="0">
              <a:buNone/>
            </a:pPr>
            <a:r>
              <a:rPr lang="en-US" dirty="0">
                <a:latin typeface="Source Code Pro" panose="020B0309030403020204" pitchFamily="34" charset="0"/>
                <a:ea typeface="Source Code Pro" panose="020B0309030403020204" pitchFamily="34" charset="0"/>
              </a:rPr>
              <a:t>GROUP BY date;</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AA96F0FD-5960-93D0-DB40-A95C7B88273C}"/>
              </a:ext>
            </a:extLst>
          </p:cNvPr>
          <p:cNvSpPr>
            <a:spLocks noGrp="1"/>
          </p:cNvSpPr>
          <p:nvPr>
            <p:ph type="ftr" sz="quarter" idx="10"/>
          </p:nvPr>
        </p:nvSpPr>
        <p:spPr/>
        <p:txBody>
          <a:bodyPr/>
          <a:lstStyle/>
          <a:p>
            <a:r>
              <a:rPr lang="en-US"/>
              <a:t>Michael Ball | UC Berkeley | https://c88c.org | © CC BY-NC-SA</a:t>
            </a:r>
            <a:endParaRPr lang="en-US" dirty="0"/>
          </a:p>
        </p:txBody>
      </p:sp>
      <p:graphicFrame>
        <p:nvGraphicFramePr>
          <p:cNvPr id="7" name="Table 6">
            <a:extLst>
              <a:ext uri="{FF2B5EF4-FFF2-40B4-BE49-F238E27FC236}">
                <a16:creationId xmlns:a16="http://schemas.microsoft.com/office/drawing/2014/main" id="{8C886304-C127-7FBB-8D5B-6383A426FE89}"/>
              </a:ext>
            </a:extLst>
          </p:cNvPr>
          <p:cNvGraphicFramePr>
            <a:graphicFrameLocks noGrp="1"/>
          </p:cNvGraphicFramePr>
          <p:nvPr>
            <p:extLst>
              <p:ext uri="{D42A27DB-BD31-4B8C-83A1-F6EECF244321}">
                <p14:modId xmlns:p14="http://schemas.microsoft.com/office/powerpoint/2010/main" val="3967135160"/>
              </p:ext>
            </p:extLst>
          </p:nvPr>
        </p:nvGraphicFramePr>
        <p:xfrm>
          <a:off x="533400" y="3566014"/>
          <a:ext cx="8128000" cy="2377440"/>
        </p:xfrm>
        <a:graphic>
          <a:graphicData uri="http://schemas.openxmlformats.org/drawingml/2006/table">
            <a:tbl>
              <a:tblPr firstRow="1" bandRow="1">
                <a:tableStyleId>{56FE67F9-6B8D-4537-87E8-312A73754733}</a:tableStyleId>
              </a:tblPr>
              <a:tblGrid>
                <a:gridCol w="4064000">
                  <a:extLst>
                    <a:ext uri="{9D8B030D-6E8A-4147-A177-3AD203B41FA5}">
                      <a16:colId xmlns:a16="http://schemas.microsoft.com/office/drawing/2014/main" val="3004617166"/>
                    </a:ext>
                  </a:extLst>
                </a:gridCol>
                <a:gridCol w="4064000">
                  <a:extLst>
                    <a:ext uri="{9D8B030D-6E8A-4147-A177-3AD203B41FA5}">
                      <a16:colId xmlns:a16="http://schemas.microsoft.com/office/drawing/2014/main" val="437654595"/>
                    </a:ext>
                  </a:extLst>
                </a:gridCol>
              </a:tblGrid>
              <a:tr h="370840">
                <a:tc>
                  <a:txBody>
                    <a:bodyPr/>
                    <a:lstStyle/>
                    <a:p>
                      <a:r>
                        <a:rPr lang="en-US" sz="2000" b="1" dirty="0">
                          <a:latin typeface="Open Sans ExtraBold" pitchFamily="2" charset="0"/>
                          <a:ea typeface="Open Sans ExtraBold" pitchFamily="2" charset="0"/>
                          <a:cs typeface="Open Sans ExtraBold" pitchFamily="2" charset="0"/>
                        </a:rPr>
                        <a:t>date</a:t>
                      </a:r>
                    </a:p>
                  </a:txBody>
                  <a:tcPr/>
                </a:tc>
                <a:tc>
                  <a:txBody>
                    <a:bodyPr/>
                    <a:lstStyle/>
                    <a:p>
                      <a:r>
                        <a:rPr lang="en-US" sz="2000" b="1" dirty="0">
                          <a:latin typeface="Open Sans ExtraBold" pitchFamily="2" charset="0"/>
                          <a:ea typeface="Open Sans ExtraBold" pitchFamily="2" charset="0"/>
                          <a:cs typeface="Open Sans ExtraBold" pitchFamily="2" charset="0"/>
                        </a:rPr>
                        <a:t>count</a:t>
                      </a:r>
                    </a:p>
                  </a:txBody>
                  <a:tcPr/>
                </a:tc>
                <a:extLst>
                  <a:ext uri="{0D108BD9-81ED-4DB2-BD59-A6C34878D82A}">
                    <a16:rowId xmlns:a16="http://schemas.microsoft.com/office/drawing/2014/main" val="2708851565"/>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17,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136</a:t>
                      </a:r>
                    </a:p>
                  </a:txBody>
                  <a:tcPr/>
                </a:tc>
                <a:extLst>
                  <a:ext uri="{0D108BD9-81ED-4DB2-BD59-A6C34878D82A}">
                    <a16:rowId xmlns:a16="http://schemas.microsoft.com/office/drawing/2014/main" val="1273389471"/>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18,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257</a:t>
                      </a:r>
                    </a:p>
                  </a:txBody>
                  <a:tcPr/>
                </a:tc>
                <a:extLst>
                  <a:ext uri="{0D108BD9-81ED-4DB2-BD59-A6C34878D82A}">
                    <a16:rowId xmlns:a16="http://schemas.microsoft.com/office/drawing/2014/main" val="2922600857"/>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19,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326</a:t>
                      </a:r>
                    </a:p>
                  </a:txBody>
                  <a:tcPr/>
                </a:tc>
                <a:extLst>
                  <a:ext uri="{0D108BD9-81ED-4DB2-BD59-A6C34878D82A}">
                    <a16:rowId xmlns:a16="http://schemas.microsoft.com/office/drawing/2014/main" val="394005339"/>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20,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167</a:t>
                      </a:r>
                    </a:p>
                  </a:txBody>
                  <a:tcPr/>
                </a:tc>
                <a:extLst>
                  <a:ext uri="{0D108BD9-81ED-4DB2-BD59-A6C34878D82A}">
                    <a16:rowId xmlns:a16="http://schemas.microsoft.com/office/drawing/2014/main" val="3915042140"/>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a:t>
                      </a:r>
                      <a:r>
                        <a:rPr lang="en-US" sz="2000" b="0" i="0" u="none" strike="noStrike" kern="1200" dirty="0">
                          <a:solidFill>
                            <a:schemeClr val="dk1"/>
                          </a:solidFill>
                          <a:effectLst/>
                          <a:latin typeface="Open Sans Light" pitchFamily="2" charset="0"/>
                          <a:ea typeface="Open Sans Light" pitchFamily="2" charset="0"/>
                          <a:cs typeface="Open Sans Light" pitchFamily="2" charset="0"/>
                        </a:rPr>
                        <a:t>21,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144</a:t>
                      </a:r>
                    </a:p>
                  </a:txBody>
                  <a:tcPr/>
                </a:tc>
                <a:extLst>
                  <a:ext uri="{0D108BD9-81ED-4DB2-BD59-A6C34878D82A}">
                    <a16:rowId xmlns:a16="http://schemas.microsoft.com/office/drawing/2014/main" val="1495874979"/>
                  </a:ext>
                </a:extLst>
              </a:tr>
            </a:tbl>
          </a:graphicData>
        </a:graphic>
      </p:graphicFrame>
    </p:spTree>
    <p:extLst>
      <p:ext uri="{BB962C8B-B14F-4D97-AF65-F5344CB8AC3E}">
        <p14:creationId xmlns:p14="http://schemas.microsoft.com/office/powerpoint/2010/main" val="282395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3452-7A52-C94B-9073-20DC0F2CFB1C}"/>
              </a:ext>
            </a:extLst>
          </p:cNvPr>
          <p:cNvSpPr>
            <a:spLocks noGrp="1"/>
          </p:cNvSpPr>
          <p:nvPr>
            <p:ph type="title"/>
          </p:nvPr>
        </p:nvSpPr>
        <p:spPr/>
        <p:txBody>
          <a:bodyPr/>
          <a:lstStyle/>
          <a:p>
            <a:r>
              <a:rPr lang="en-US" dirty="0"/>
              <a:t>Why Databases?</a:t>
            </a:r>
          </a:p>
        </p:txBody>
      </p:sp>
      <p:sp>
        <p:nvSpPr>
          <p:cNvPr id="3" name="Text Placeholder 2">
            <a:extLst>
              <a:ext uri="{FF2B5EF4-FFF2-40B4-BE49-F238E27FC236}">
                <a16:creationId xmlns:a16="http://schemas.microsoft.com/office/drawing/2014/main" id="{F2F332F5-467D-1D40-BA49-5A9A033A3C3E}"/>
              </a:ext>
            </a:extLst>
          </p:cNvPr>
          <p:cNvSpPr>
            <a:spLocks noGrp="1"/>
          </p:cNvSpPr>
          <p:nvPr>
            <p:ph idx="1"/>
          </p:nvPr>
        </p:nvSpPr>
        <p:spPr/>
        <p:txBody>
          <a:bodyPr/>
          <a:lstStyle/>
          <a:p>
            <a:pPr marL="114300" indent="0">
              <a:buNone/>
            </a:pPr>
            <a:r>
              <a:rPr lang="en-US" dirty="0"/>
              <a:t>• Data lives in files: website access logs, in images, in CSVs and so on…</a:t>
            </a:r>
          </a:p>
          <a:p>
            <a:pPr marL="114300" indent="0">
              <a:buNone/>
            </a:pPr>
            <a:r>
              <a:rPr lang="en-US" dirty="0"/>
              <a:t>	• Useful, but hard to access, aggregate and compute results.</a:t>
            </a:r>
          </a:p>
          <a:p>
            <a:pPr marL="114300" indent="0">
              <a:buNone/>
            </a:pPr>
            <a:r>
              <a:rPr lang="en-US" dirty="0"/>
              <a:t>• Databases provide a mechanism to store vast amounts of data in an </a:t>
            </a:r>
            <a:r>
              <a:rPr lang="en-US" i="1" dirty="0"/>
              <a:t>organized</a:t>
            </a:r>
            <a:r>
              <a:rPr lang="en-US" dirty="0"/>
              <a:t> manner.</a:t>
            </a:r>
          </a:p>
          <a:p>
            <a:pPr marL="114300" indent="0">
              <a:buNone/>
            </a:pPr>
            <a:r>
              <a:rPr lang="en-US" dirty="0"/>
              <a:t>	• The (often) rely on ”tables” as an abstraction. </a:t>
            </a:r>
          </a:p>
          <a:p>
            <a:pPr marL="114300" indent="0">
              <a:buNone/>
            </a:pPr>
            <a:r>
              <a:rPr lang="en-US" dirty="0"/>
              <a:t>	• There are other kinds of databases, that store “documents” or other forms of data.</a:t>
            </a:r>
          </a:p>
          <a:p>
            <a:pPr marL="114300" indent="0">
              <a:buNone/>
            </a:pPr>
            <a:r>
              <a:rPr lang="en-US" dirty="0"/>
              <a:t>• Databases is the topic of CS186</a:t>
            </a:r>
          </a:p>
          <a:p>
            <a:pPr marL="114300" indent="0">
              <a:buNone/>
            </a:pPr>
            <a:r>
              <a:rPr lang="en-US" dirty="0"/>
              <a:t>• Elsewhere: Data, it's storage and accessing it are critical to data science.</a:t>
            </a:r>
          </a:p>
        </p:txBody>
      </p:sp>
      <p:sp>
        <p:nvSpPr>
          <p:cNvPr id="4" name="Footer Placeholder 3">
            <a:extLst>
              <a:ext uri="{FF2B5EF4-FFF2-40B4-BE49-F238E27FC236}">
                <a16:creationId xmlns:a16="http://schemas.microsoft.com/office/drawing/2014/main" id="{E582A0D3-158B-227A-AA95-B28F225E6021}"/>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25624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11" name="Google Shape;111;p14"/>
          <p:cNvPicPr preferRelativeResize="0"/>
          <p:nvPr/>
        </p:nvPicPr>
        <p:blipFill rotWithShape="1">
          <a:blip r:embed="rId3">
            <a:alphaModFix/>
          </a:blip>
          <a:srcRect/>
          <a:stretch/>
        </p:blipFill>
        <p:spPr>
          <a:xfrm>
            <a:off x="2844800" y="3134710"/>
            <a:ext cx="6502400" cy="2933700"/>
          </a:xfrm>
          <a:prstGeom prst="rect">
            <a:avLst/>
          </a:prstGeom>
          <a:noFill/>
          <a:ln w="9525" cap="flat" cmpd="sng">
            <a:solidFill>
              <a:schemeClr val="accent1"/>
            </a:solidFill>
            <a:prstDash val="solid"/>
            <a:round/>
            <a:headEnd type="none" w="sm" len="sm"/>
            <a:tailEnd type="none" w="sm" len="sm"/>
          </a:ln>
        </p:spPr>
      </p:pic>
      <p:pic>
        <p:nvPicPr>
          <p:cNvPr id="112" name="Google Shape;112;p14"/>
          <p:cNvPicPr preferRelativeResize="0"/>
          <p:nvPr/>
        </p:nvPicPr>
        <p:blipFill rotWithShape="1">
          <a:blip r:embed="rId4">
            <a:alphaModFix/>
          </a:blip>
          <a:srcRect/>
          <a:stretch/>
        </p:blipFill>
        <p:spPr>
          <a:xfrm>
            <a:off x="559676" y="1043151"/>
            <a:ext cx="2628641" cy="2662056"/>
          </a:xfrm>
          <a:prstGeom prst="rect">
            <a:avLst/>
          </a:prstGeom>
          <a:noFill/>
          <a:ln w="9525" cap="flat" cmpd="sng">
            <a:solidFill>
              <a:schemeClr val="accent1"/>
            </a:solidFill>
            <a:prstDash val="solid"/>
            <a:round/>
            <a:headEnd type="none" w="sm" len="sm"/>
            <a:tailEnd type="none" w="sm" len="sm"/>
          </a:ln>
        </p:spPr>
      </p:pic>
      <p:sp>
        <p:nvSpPr>
          <p:cNvPr id="2" name="Title 1">
            <a:extLst>
              <a:ext uri="{FF2B5EF4-FFF2-40B4-BE49-F238E27FC236}">
                <a16:creationId xmlns:a16="http://schemas.microsoft.com/office/drawing/2014/main" id="{FB7A22CC-7E96-6A98-A8C8-C8B9B997973D}"/>
              </a:ext>
            </a:extLst>
          </p:cNvPr>
          <p:cNvSpPr>
            <a:spLocks noGrp="1"/>
          </p:cNvSpPr>
          <p:nvPr>
            <p:ph type="title"/>
          </p:nvPr>
        </p:nvSpPr>
        <p:spPr/>
        <p:txBody>
          <a:bodyPr/>
          <a:lstStyle/>
          <a:p>
            <a:r>
              <a:rPr lang="en-US" dirty="0"/>
              <a:t>Database Management Systems</a:t>
            </a:r>
          </a:p>
        </p:txBody>
      </p:sp>
      <p:sp>
        <p:nvSpPr>
          <p:cNvPr id="3" name="Footer Placeholder 3">
            <a:extLst>
              <a:ext uri="{FF2B5EF4-FFF2-40B4-BE49-F238E27FC236}">
                <a16:creationId xmlns:a16="http://schemas.microsoft.com/office/drawing/2014/main" id="{45F49104-FDD9-1270-74E4-46E647A46B8E}"/>
              </a:ext>
            </a:extLst>
          </p:cNvPr>
          <p:cNvSpPr>
            <a:spLocks noGrp="1"/>
          </p:cNvSpPr>
          <p:nvPr>
            <p:ph type="ftr" sz="quarter" idx="10"/>
          </p:nvPr>
        </p:nvSpPr>
        <p:spPr>
          <a:xfrm>
            <a:off x="4038600" y="6439663"/>
            <a:ext cx="4572000" cy="303743"/>
          </a:xfrm>
        </p:spPr>
        <p:txBody>
          <a:bodyPr/>
          <a:lstStyle/>
          <a:p>
            <a:r>
              <a:rPr lang="en-US"/>
              <a:t>Michael Ball | UC Berkeley | https://c88c.org | © CC BY-NC-SA</a:t>
            </a:r>
            <a:endParaRPr lang="en-US" dirty="0"/>
          </a:p>
        </p:txBody>
      </p:sp>
    </p:spTree>
  </p:cSld>
  <p:clrMapOvr>
    <a:masterClrMapping/>
  </p:clrMapOvr>
</p:sld>
</file>

<file path=ppt/theme/theme1.xml><?xml version="1.0" encoding="utf-8"?>
<a:theme xmlns:a="http://schemas.openxmlformats.org/drawingml/2006/main" name="3_Main C88C">
  <a:themeElements>
    <a:clrScheme name="UC Berkeley C88C">
      <a:dk1>
        <a:srgbClr val="000000"/>
      </a:dk1>
      <a:lt1>
        <a:srgbClr val="FFFFFF"/>
      </a:lt1>
      <a:dk2>
        <a:srgbClr val="003265"/>
      </a:dk2>
      <a:lt2>
        <a:srgbClr val="DDD5C7"/>
      </a:lt2>
      <a:accent1>
        <a:srgbClr val="FCB515"/>
      </a:accent1>
      <a:accent2>
        <a:srgbClr val="00B0DA"/>
      </a:accent2>
      <a:accent3>
        <a:srgbClr val="46535E"/>
      </a:accent3>
      <a:accent4>
        <a:srgbClr val="00A498"/>
      </a:accent4>
      <a:accent5>
        <a:srgbClr val="B9D3B6"/>
      </a:accent5>
      <a:accent6>
        <a:srgbClr val="EC4D33"/>
      </a:accent6>
      <a:hlink>
        <a:srgbClr val="3A7EA0"/>
      </a:hlink>
      <a:folHlink>
        <a:srgbClr val="3A7EA0"/>
      </a:folHlink>
    </a:clrScheme>
    <a:fontScheme name="sample-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sample-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le-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ample-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le-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le-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le-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ample-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88C" id="{C5573598-C838-DB42-8057-7BDB89560B2A}" vid="{9FB56D42-AF32-0A48-8C88-A60776868E7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9884</TotalTime>
  <Words>2922</Words>
  <Application>Microsoft Macintosh PowerPoint</Application>
  <PresentationFormat>Widescreen</PresentationFormat>
  <Paragraphs>315</Paragraphs>
  <Slides>37</Slides>
  <Notes>22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SourceCodePro-Light</vt:lpstr>
      <vt:lpstr>Wingdings</vt:lpstr>
      <vt:lpstr>Encode Sans Compressed</vt:lpstr>
      <vt:lpstr>Source Code Pro Medium</vt:lpstr>
      <vt:lpstr>FreightMicro Pro Book</vt:lpstr>
      <vt:lpstr>Source Code Pro</vt:lpstr>
      <vt:lpstr>Times New Roman</vt:lpstr>
      <vt:lpstr>ＭＳ Ｐゴシック</vt:lpstr>
      <vt:lpstr>Arial</vt:lpstr>
      <vt:lpstr>Open Sans</vt:lpstr>
      <vt:lpstr>Source Code Pro Light</vt:lpstr>
      <vt:lpstr>Courier</vt:lpstr>
      <vt:lpstr>FreightMicro Pro Medium</vt:lpstr>
      <vt:lpstr>FreightMicro Pro Light</vt:lpstr>
      <vt:lpstr>Open Sans Light</vt:lpstr>
      <vt:lpstr>3_Main C88C</vt:lpstr>
      <vt:lpstr>Databases &amp; SQL</vt:lpstr>
      <vt:lpstr>Announcements</vt:lpstr>
      <vt:lpstr>Computing In the News</vt:lpstr>
      <vt:lpstr>Why SQL? (Review)</vt:lpstr>
      <vt:lpstr>What is SQL?</vt:lpstr>
      <vt:lpstr>SQL Statements</vt:lpstr>
      <vt:lpstr>What does SQL Look Like?</vt:lpstr>
      <vt:lpstr>Why Databases?</vt:lpstr>
      <vt:lpstr>Database Management Systems</vt:lpstr>
      <vt:lpstr>Applications Issue Queries to a Database</vt:lpstr>
      <vt:lpstr>Data 8 Tables, datasicnce</vt:lpstr>
      <vt:lpstr>Database Management Systems</vt:lpstr>
      <vt:lpstr>You've seen (and used) databases</vt:lpstr>
      <vt:lpstr>Interacting With A Database</vt:lpstr>
      <vt:lpstr>sqlite3 [SQLite Docs]</vt:lpstr>
      <vt:lpstr>sqlite3 [Python Docs] </vt:lpstr>
      <vt:lpstr>Connecting To a Database (Python 3)</vt:lpstr>
      <vt:lpstr>SQLite Python API – In a Notebook.</vt:lpstr>
      <vt:lpstr>The sqlite console</vt:lpstr>
      <vt:lpstr>Introduction to SQL</vt:lpstr>
      <vt:lpstr>SQL Statements</vt:lpstr>
      <vt:lpstr>SQL example</vt:lpstr>
      <vt:lpstr>SQL Basics</vt:lpstr>
      <vt:lpstr>A Running example from Data  8</vt:lpstr>
      <vt:lpstr>SELECT</vt:lpstr>
      <vt:lpstr>Select …</vt:lpstr>
      <vt:lpstr>Projecting existing tables</vt:lpstr>
      <vt:lpstr>Wildcards</vt:lpstr>
      <vt:lpstr>What's different about this table? IDs!</vt:lpstr>
      <vt:lpstr>Projection</vt:lpstr>
      <vt:lpstr>Filtering in SQL</vt:lpstr>
      <vt:lpstr>Filtering rows - where</vt:lpstr>
      <vt:lpstr>SQL Operators for predicate</vt:lpstr>
      <vt:lpstr>Summary</vt:lpstr>
      <vt:lpstr>CREATE TABLE</vt:lpstr>
      <vt:lpstr>SQL: creating a named table</vt:lpstr>
      <vt:lpstr>Summary – Part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 Taste of Declarative Programming in SQL</dc:title>
  <cp:lastModifiedBy>Michael Ball</cp:lastModifiedBy>
  <cp:revision>53</cp:revision>
  <cp:lastPrinted>2022-11-17T20:39:40Z</cp:lastPrinted>
  <dcterms:modified xsi:type="dcterms:W3CDTF">2024-04-17T22:33:03Z</dcterms:modified>
</cp:coreProperties>
</file>